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61" r:id="rId5"/>
    <p:sldId id="259" r:id="rId6"/>
    <p:sldId id="277" r:id="rId7"/>
    <p:sldId id="262" r:id="rId8"/>
    <p:sldId id="263" r:id="rId9"/>
    <p:sldId id="264" r:id="rId10"/>
    <p:sldId id="266" r:id="rId11"/>
    <p:sldId id="279" r:id="rId12"/>
    <p:sldId id="267" r:id="rId13"/>
    <p:sldId id="268" r:id="rId14"/>
    <p:sldId id="282" r:id="rId15"/>
    <p:sldId id="283" r:id="rId16"/>
    <p:sldId id="285" r:id="rId17"/>
    <p:sldId id="284" r:id="rId18"/>
    <p:sldId id="281" r:id="rId19"/>
    <p:sldId id="286" r:id="rId20"/>
    <p:sldId id="289" r:id="rId21"/>
    <p:sldId id="288" r:id="rId22"/>
    <p:sldId id="290" r:id="rId23"/>
    <p:sldId id="271" r:id="rId24"/>
    <p:sldId id="291" r:id="rId25"/>
    <p:sldId id="292" r:id="rId26"/>
    <p:sldId id="280" r:id="rId27"/>
    <p:sldId id="272" r:id="rId28"/>
    <p:sldId id="287" r:id="rId29"/>
    <p:sldId id="273" r:id="rId30"/>
    <p:sldId id="27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752A69-94F9-54F4-63FE-F3407E8A0250}" v="1570" dt="2022-02-24T02:06:24.572"/>
    <p1510:client id="{0CC9C854-2BE0-1B25-AB21-D1DDF5435B32}" v="125" dt="2022-04-13T02:47:25.036"/>
    <p1510:client id="{10C635EC-FA74-82D5-D4C2-4D16013A6691}" v="1742" dt="2022-02-22T23:48:05.647"/>
    <p1510:client id="{11036C6E-F05C-54A6-3BB9-1644F0543FE9}" v="968" dt="2022-04-12T16:12:00.510"/>
    <p1510:client id="{13B37C1E-639D-6155-91E0-7295B776DBD5}" v="26" dt="2022-04-13T03:55:22.385"/>
    <p1510:client id="{367FD4C5-53ED-7AF7-48CB-8A3C1B55C439}" v="14" dt="2022-02-21T17:14:15.903"/>
    <p1510:client id="{37A535B2-D6ED-AC59-00F2-150172EF9B52}" v="122" dt="2022-04-12T08:11:33.226"/>
    <p1510:client id="{38AE4BC8-7704-2AAA-C3B6-2CF8DD524B57}" v="12" dt="2022-02-02T04:04:10.122"/>
    <p1510:client id="{38C538F7-AB02-4AD7-8FEE-5D987EE1D3D9}" v="276" dt="2022-01-26T09:32:55.267"/>
    <p1510:client id="{3E1F1BC8-10E9-1B13-086E-5A062ADFD88D}" v="251" dt="2022-04-14T01:00:50.802"/>
    <p1510:client id="{4E958668-76A7-B746-FB23-5D70FF4C3349}" v="135" dt="2022-02-22T18:33:44.633"/>
    <p1510:client id="{4FF908DF-BB91-2473-3C3E-AF057853A5A8}" v="112" dt="2022-04-13T03:50:01.737"/>
    <p1510:client id="{58AB57F7-A832-A42D-2299-DF9F7F0200DE}" v="4" dt="2022-02-19T06:30:02.754"/>
    <p1510:client id="{5D6A3A90-F373-4F7E-9105-C8170ED06528}" v="238" dt="2022-02-21T18:46:01.541"/>
    <p1510:client id="{71FD8C5E-1FB5-A605-40A8-EB6A7C29C0F6}" v="296" dt="2022-02-03T06:21:40.171"/>
    <p1510:client id="{736B6D24-CDF7-3B90-0D83-DA1D78437025}" v="28" dt="2022-04-13T20:29:35.874"/>
    <p1510:client id="{7C28E3C0-FB27-879B-EBD6-119A09621295}" v="1064" dt="2022-04-14T19:55:54.121"/>
    <p1510:client id="{82F27608-65C1-0F96-6837-806E22360504}" v="59" dt="2022-02-10T06:27:51.120"/>
    <p1510:client id="{9BC38DF4-8273-2AC4-503E-E078B198CA0E}" v="33" dt="2022-01-25T16:54:53.834"/>
    <p1510:client id="{A9B0869A-07FF-FF2B-BEA8-8D9AD0FD37D3}" v="641" dt="2022-04-13T23:24:56.043"/>
    <p1510:client id="{AD82F80D-6BF0-B8CA-FF46-B3987EF2CDBA}" v="597" dt="2022-02-22T18:01:14.762"/>
    <p1510:client id="{C972A9D8-E30A-58EE-7569-4BC845364769}" v="28" dt="2022-02-21T16:38:02.192"/>
    <p1510:client id="{C9FCFBDA-9BB7-4F7B-30BB-68F7412A9499}" v="3" dt="2022-02-21T17:10:11.851"/>
    <p1510:client id="{E1B25763-AAB3-B477-DE6A-D04B1EC937E5}" v="72" dt="2022-02-23T17:07:15.525"/>
    <p1510:client id="{E43624EA-0C6C-075F-7DA6-7274F28972BC}" v="451" dt="2022-04-14T14:55:57.004"/>
    <p1510:client id="{E5202C6F-CED4-20D6-DAB7-807BE25E1E20}" v="180" dt="2022-02-22T00:45:13.5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32B82A-5480-4F0E-8D46-7774610C1725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899F807-1D1C-4017-8180-07FB833FC529}">
      <dgm:prSet/>
      <dgm:spPr/>
      <dgm:t>
        <a:bodyPr/>
        <a:lstStyle/>
        <a:p>
          <a:r>
            <a:rPr lang="en-US"/>
            <a:t>Create</a:t>
          </a:r>
        </a:p>
      </dgm:t>
    </dgm:pt>
    <dgm:pt modelId="{22AF7FB2-69DB-4939-908F-77509D85659E}" type="parTrans" cxnId="{8039B005-6826-47D5-8131-528D9222A5A3}">
      <dgm:prSet/>
      <dgm:spPr/>
      <dgm:t>
        <a:bodyPr/>
        <a:lstStyle/>
        <a:p>
          <a:endParaRPr lang="en-US"/>
        </a:p>
      </dgm:t>
    </dgm:pt>
    <dgm:pt modelId="{FABBD51F-C09E-4A11-9859-E750CB22AE43}" type="sibTrans" cxnId="{8039B005-6826-47D5-8131-528D9222A5A3}">
      <dgm:prSet/>
      <dgm:spPr/>
      <dgm:t>
        <a:bodyPr/>
        <a:lstStyle/>
        <a:p>
          <a:endParaRPr lang="en-US"/>
        </a:p>
      </dgm:t>
    </dgm:pt>
    <dgm:pt modelId="{5DE7CE1E-2A9C-4AEC-BC92-4B95E12F4234}">
      <dgm:prSet/>
      <dgm:spPr/>
      <dgm:t>
        <a:bodyPr/>
        <a:lstStyle/>
        <a:p>
          <a:r>
            <a:rPr lang="en-US"/>
            <a:t>Create a self-sustained green energy system</a:t>
          </a:r>
        </a:p>
      </dgm:t>
    </dgm:pt>
    <dgm:pt modelId="{F5B74C3E-B4B2-49CD-8737-58FC0FFD33DC}" type="parTrans" cxnId="{ED44D7B3-B186-4EB1-9E8D-857B99312AAD}">
      <dgm:prSet/>
      <dgm:spPr/>
      <dgm:t>
        <a:bodyPr/>
        <a:lstStyle/>
        <a:p>
          <a:endParaRPr lang="en-US"/>
        </a:p>
      </dgm:t>
    </dgm:pt>
    <dgm:pt modelId="{360E5972-20F7-4559-8D84-04D223660F3D}" type="sibTrans" cxnId="{ED44D7B3-B186-4EB1-9E8D-857B99312AAD}">
      <dgm:prSet/>
      <dgm:spPr/>
      <dgm:t>
        <a:bodyPr/>
        <a:lstStyle/>
        <a:p>
          <a:endParaRPr lang="en-US"/>
        </a:p>
      </dgm:t>
    </dgm:pt>
    <dgm:pt modelId="{BD14775A-8B65-4032-82E8-68F655029C73}">
      <dgm:prSet/>
      <dgm:spPr/>
      <dgm:t>
        <a:bodyPr/>
        <a:lstStyle/>
        <a:p>
          <a:r>
            <a:rPr lang="en-US"/>
            <a:t>Develop</a:t>
          </a:r>
        </a:p>
      </dgm:t>
    </dgm:pt>
    <dgm:pt modelId="{51EB5661-CA3C-4B78-95B2-92C8C7126973}" type="parTrans" cxnId="{6A5A3B4B-A9B6-49F1-9CE6-FDF7054BBC93}">
      <dgm:prSet/>
      <dgm:spPr/>
      <dgm:t>
        <a:bodyPr/>
        <a:lstStyle/>
        <a:p>
          <a:endParaRPr lang="en-US"/>
        </a:p>
      </dgm:t>
    </dgm:pt>
    <dgm:pt modelId="{64BA16D6-E73A-4F8B-B3DD-E6136F41CFA4}" type="sibTrans" cxnId="{6A5A3B4B-A9B6-49F1-9CE6-FDF7054BBC93}">
      <dgm:prSet/>
      <dgm:spPr/>
      <dgm:t>
        <a:bodyPr/>
        <a:lstStyle/>
        <a:p>
          <a:endParaRPr lang="en-US"/>
        </a:p>
      </dgm:t>
    </dgm:pt>
    <dgm:pt modelId="{A9036FF1-AC40-4B5E-8187-2E55814A56BD}">
      <dgm:prSet/>
      <dgm:spPr/>
      <dgm:t>
        <a:bodyPr/>
        <a:lstStyle/>
        <a:p>
          <a:r>
            <a:rPr lang="en-US"/>
            <a:t>Develop a remote-control system for power source control</a:t>
          </a:r>
        </a:p>
      </dgm:t>
    </dgm:pt>
    <dgm:pt modelId="{AD729F9C-CE8C-4F2E-8239-10A4761244F6}" type="parTrans" cxnId="{EB877103-8709-429F-B313-9FA78C0811D3}">
      <dgm:prSet/>
      <dgm:spPr/>
      <dgm:t>
        <a:bodyPr/>
        <a:lstStyle/>
        <a:p>
          <a:endParaRPr lang="en-US"/>
        </a:p>
      </dgm:t>
    </dgm:pt>
    <dgm:pt modelId="{3B4FA2E6-1D92-4554-81E2-6911564AAFF9}" type="sibTrans" cxnId="{EB877103-8709-429F-B313-9FA78C0811D3}">
      <dgm:prSet/>
      <dgm:spPr/>
      <dgm:t>
        <a:bodyPr/>
        <a:lstStyle/>
        <a:p>
          <a:endParaRPr lang="en-US"/>
        </a:p>
      </dgm:t>
    </dgm:pt>
    <dgm:pt modelId="{0BC954B4-063B-4F0B-9A67-16AD46A63F06}">
      <dgm:prSet/>
      <dgm:spPr/>
      <dgm:t>
        <a:bodyPr/>
        <a:lstStyle/>
        <a:p>
          <a:r>
            <a:rPr lang="en-US"/>
            <a:t>Gain</a:t>
          </a:r>
        </a:p>
      </dgm:t>
    </dgm:pt>
    <dgm:pt modelId="{342BE80F-895D-4487-80CB-2013DDF72B40}" type="parTrans" cxnId="{CFC976C3-E56B-4789-B859-8D4025728969}">
      <dgm:prSet/>
      <dgm:spPr/>
      <dgm:t>
        <a:bodyPr/>
        <a:lstStyle/>
        <a:p>
          <a:endParaRPr lang="en-US"/>
        </a:p>
      </dgm:t>
    </dgm:pt>
    <dgm:pt modelId="{2556F41D-BF85-4EFE-B94B-D759D9151CDE}" type="sibTrans" cxnId="{CFC976C3-E56B-4789-B859-8D4025728969}">
      <dgm:prSet/>
      <dgm:spPr/>
      <dgm:t>
        <a:bodyPr/>
        <a:lstStyle/>
        <a:p>
          <a:endParaRPr lang="en-US"/>
        </a:p>
      </dgm:t>
    </dgm:pt>
    <dgm:pt modelId="{7D2288D8-827C-4B2D-B3A7-BA14703A1B4B}">
      <dgm:prSet/>
      <dgm:spPr/>
      <dgm:t>
        <a:bodyPr/>
        <a:lstStyle/>
        <a:p>
          <a:r>
            <a:rPr lang="en-US"/>
            <a:t>Gain a better understanding of power generation controls </a:t>
          </a:r>
        </a:p>
      </dgm:t>
    </dgm:pt>
    <dgm:pt modelId="{489AE4C5-C2E5-4D1E-B1EC-11512195A72F}" type="parTrans" cxnId="{3A32E929-D0A1-494A-BC0F-5B343116E483}">
      <dgm:prSet/>
      <dgm:spPr/>
      <dgm:t>
        <a:bodyPr/>
        <a:lstStyle/>
        <a:p>
          <a:endParaRPr lang="en-US"/>
        </a:p>
      </dgm:t>
    </dgm:pt>
    <dgm:pt modelId="{DE420D54-325A-4F2E-B8D8-5D965D43DDE0}" type="sibTrans" cxnId="{3A32E929-D0A1-494A-BC0F-5B343116E483}">
      <dgm:prSet/>
      <dgm:spPr/>
      <dgm:t>
        <a:bodyPr/>
        <a:lstStyle/>
        <a:p>
          <a:endParaRPr lang="en-US"/>
        </a:p>
      </dgm:t>
    </dgm:pt>
    <dgm:pt modelId="{BC2F5810-F081-4A50-A59B-1CDEA060377C}">
      <dgm:prSet/>
      <dgm:spPr/>
      <dgm:t>
        <a:bodyPr/>
        <a:lstStyle/>
        <a:p>
          <a:r>
            <a:rPr lang="en-US"/>
            <a:t>Lessen</a:t>
          </a:r>
        </a:p>
      </dgm:t>
    </dgm:pt>
    <dgm:pt modelId="{E0D2E28F-D5B6-4D6E-B9D2-806B58F01FB2}" type="parTrans" cxnId="{CE6B361F-21BD-4EBB-A4D8-C4F9251441BC}">
      <dgm:prSet/>
      <dgm:spPr/>
      <dgm:t>
        <a:bodyPr/>
        <a:lstStyle/>
        <a:p>
          <a:endParaRPr lang="en-US"/>
        </a:p>
      </dgm:t>
    </dgm:pt>
    <dgm:pt modelId="{59051B29-A301-4198-AAAC-FAE7B85277E1}" type="sibTrans" cxnId="{CE6B361F-21BD-4EBB-A4D8-C4F9251441BC}">
      <dgm:prSet/>
      <dgm:spPr/>
      <dgm:t>
        <a:bodyPr/>
        <a:lstStyle/>
        <a:p>
          <a:endParaRPr lang="en-US"/>
        </a:p>
      </dgm:t>
    </dgm:pt>
    <dgm:pt modelId="{66ED894C-9385-43C0-AF14-D429A70EA04A}">
      <dgm:prSet/>
      <dgm:spPr/>
      <dgm:t>
        <a:bodyPr/>
        <a:lstStyle/>
        <a:p>
          <a:r>
            <a:rPr lang="en-US"/>
            <a:t>Lessen the need for large scaled power generation facilities</a:t>
          </a:r>
        </a:p>
      </dgm:t>
    </dgm:pt>
    <dgm:pt modelId="{1847280D-02E0-47C2-A24F-86E701D6474E}" type="parTrans" cxnId="{BD947E95-583E-4399-81B7-5F117CA6BDCC}">
      <dgm:prSet/>
      <dgm:spPr/>
      <dgm:t>
        <a:bodyPr/>
        <a:lstStyle/>
        <a:p>
          <a:endParaRPr lang="en-US"/>
        </a:p>
      </dgm:t>
    </dgm:pt>
    <dgm:pt modelId="{0E70693D-8AA4-4B6D-B423-2EFC063E08F9}" type="sibTrans" cxnId="{BD947E95-583E-4399-81B7-5F117CA6BDCC}">
      <dgm:prSet/>
      <dgm:spPr/>
      <dgm:t>
        <a:bodyPr/>
        <a:lstStyle/>
        <a:p>
          <a:endParaRPr lang="en-US"/>
        </a:p>
      </dgm:t>
    </dgm:pt>
    <dgm:pt modelId="{B17CEAAD-D038-42E7-ABC8-FC672528178C}" type="pres">
      <dgm:prSet presAssocID="{EE32B82A-5480-4F0E-8D46-7774610C1725}" presName="Name0" presStyleCnt="0">
        <dgm:presLayoutVars>
          <dgm:dir/>
          <dgm:animLvl val="lvl"/>
          <dgm:resizeHandles val="exact"/>
        </dgm:presLayoutVars>
      </dgm:prSet>
      <dgm:spPr/>
    </dgm:pt>
    <dgm:pt modelId="{B83032CF-0079-4549-BFB6-C29500D4BB1D}" type="pres">
      <dgm:prSet presAssocID="{D899F807-1D1C-4017-8180-07FB833FC529}" presName="linNode" presStyleCnt="0"/>
      <dgm:spPr/>
    </dgm:pt>
    <dgm:pt modelId="{3D1F2483-31B5-479B-9F05-D66E92B282B0}" type="pres">
      <dgm:prSet presAssocID="{D899F807-1D1C-4017-8180-07FB833FC529}" presName="parentText" presStyleLbl="solidFgAcc1" presStyleIdx="0" presStyleCnt="4">
        <dgm:presLayoutVars>
          <dgm:chMax val="1"/>
          <dgm:bulletEnabled/>
        </dgm:presLayoutVars>
      </dgm:prSet>
      <dgm:spPr/>
    </dgm:pt>
    <dgm:pt modelId="{D6D60B40-4C99-4802-BCFB-D6C4071632F8}" type="pres">
      <dgm:prSet presAssocID="{D899F807-1D1C-4017-8180-07FB833FC529}" presName="descendantText" presStyleLbl="alignNode1" presStyleIdx="0" presStyleCnt="4">
        <dgm:presLayoutVars>
          <dgm:bulletEnabled/>
        </dgm:presLayoutVars>
      </dgm:prSet>
      <dgm:spPr/>
    </dgm:pt>
    <dgm:pt modelId="{5DB9BB5D-560F-4008-B76A-9932078ECB63}" type="pres">
      <dgm:prSet presAssocID="{FABBD51F-C09E-4A11-9859-E750CB22AE43}" presName="sp" presStyleCnt="0"/>
      <dgm:spPr/>
    </dgm:pt>
    <dgm:pt modelId="{BD7C2865-DBCD-4403-AE6E-2CCFB1BAEF49}" type="pres">
      <dgm:prSet presAssocID="{BD14775A-8B65-4032-82E8-68F655029C73}" presName="linNode" presStyleCnt="0"/>
      <dgm:spPr/>
    </dgm:pt>
    <dgm:pt modelId="{95F24531-4A5A-4999-A90B-216A4C407083}" type="pres">
      <dgm:prSet presAssocID="{BD14775A-8B65-4032-82E8-68F655029C73}" presName="parentText" presStyleLbl="solidFgAcc1" presStyleIdx="1" presStyleCnt="4">
        <dgm:presLayoutVars>
          <dgm:chMax val="1"/>
          <dgm:bulletEnabled/>
        </dgm:presLayoutVars>
      </dgm:prSet>
      <dgm:spPr/>
    </dgm:pt>
    <dgm:pt modelId="{6DFFFCC7-EFEB-4E65-BBF0-9DAEB3DB01B9}" type="pres">
      <dgm:prSet presAssocID="{BD14775A-8B65-4032-82E8-68F655029C73}" presName="descendantText" presStyleLbl="alignNode1" presStyleIdx="1" presStyleCnt="4">
        <dgm:presLayoutVars>
          <dgm:bulletEnabled/>
        </dgm:presLayoutVars>
      </dgm:prSet>
      <dgm:spPr/>
    </dgm:pt>
    <dgm:pt modelId="{0310D82F-D110-45A6-9CDF-8ED871E9D584}" type="pres">
      <dgm:prSet presAssocID="{64BA16D6-E73A-4F8B-B3DD-E6136F41CFA4}" presName="sp" presStyleCnt="0"/>
      <dgm:spPr/>
    </dgm:pt>
    <dgm:pt modelId="{33EEC68E-82BE-4AE7-B892-26961B972C79}" type="pres">
      <dgm:prSet presAssocID="{0BC954B4-063B-4F0B-9A67-16AD46A63F06}" presName="linNode" presStyleCnt="0"/>
      <dgm:spPr/>
    </dgm:pt>
    <dgm:pt modelId="{E17BF669-7A6F-4942-99BC-D02E89EFEDAF}" type="pres">
      <dgm:prSet presAssocID="{0BC954B4-063B-4F0B-9A67-16AD46A63F06}" presName="parentText" presStyleLbl="solidFgAcc1" presStyleIdx="2" presStyleCnt="4">
        <dgm:presLayoutVars>
          <dgm:chMax val="1"/>
          <dgm:bulletEnabled/>
        </dgm:presLayoutVars>
      </dgm:prSet>
      <dgm:spPr/>
    </dgm:pt>
    <dgm:pt modelId="{CF10689F-EFF5-49A5-AB6C-50CE5DB3C202}" type="pres">
      <dgm:prSet presAssocID="{0BC954B4-063B-4F0B-9A67-16AD46A63F06}" presName="descendantText" presStyleLbl="alignNode1" presStyleIdx="2" presStyleCnt="4">
        <dgm:presLayoutVars>
          <dgm:bulletEnabled/>
        </dgm:presLayoutVars>
      </dgm:prSet>
      <dgm:spPr/>
    </dgm:pt>
    <dgm:pt modelId="{B6063A4B-2DA5-428B-A523-450FB9DFD4E4}" type="pres">
      <dgm:prSet presAssocID="{2556F41D-BF85-4EFE-B94B-D759D9151CDE}" presName="sp" presStyleCnt="0"/>
      <dgm:spPr/>
    </dgm:pt>
    <dgm:pt modelId="{8505BD5D-3303-4503-AA5C-8CDD85DDC766}" type="pres">
      <dgm:prSet presAssocID="{BC2F5810-F081-4A50-A59B-1CDEA060377C}" presName="linNode" presStyleCnt="0"/>
      <dgm:spPr/>
    </dgm:pt>
    <dgm:pt modelId="{6206B51C-EF44-4908-AAAB-E89B4C031CA7}" type="pres">
      <dgm:prSet presAssocID="{BC2F5810-F081-4A50-A59B-1CDEA060377C}" presName="parentText" presStyleLbl="solidFgAcc1" presStyleIdx="3" presStyleCnt="4">
        <dgm:presLayoutVars>
          <dgm:chMax val="1"/>
          <dgm:bulletEnabled/>
        </dgm:presLayoutVars>
      </dgm:prSet>
      <dgm:spPr/>
    </dgm:pt>
    <dgm:pt modelId="{E9FC7B5D-B18B-4BF5-B23B-C405C07C3565}" type="pres">
      <dgm:prSet presAssocID="{BC2F5810-F081-4A50-A59B-1CDEA060377C}" presName="descendantText" presStyleLbl="alignNode1" presStyleIdx="3" presStyleCnt="4">
        <dgm:presLayoutVars>
          <dgm:bulletEnabled/>
        </dgm:presLayoutVars>
      </dgm:prSet>
      <dgm:spPr/>
    </dgm:pt>
  </dgm:ptLst>
  <dgm:cxnLst>
    <dgm:cxn modelId="{EB877103-8709-429F-B313-9FA78C0811D3}" srcId="{BD14775A-8B65-4032-82E8-68F655029C73}" destId="{A9036FF1-AC40-4B5E-8187-2E55814A56BD}" srcOrd="0" destOrd="0" parTransId="{AD729F9C-CE8C-4F2E-8239-10A4761244F6}" sibTransId="{3B4FA2E6-1D92-4554-81E2-6911564AAFF9}"/>
    <dgm:cxn modelId="{8039B005-6826-47D5-8131-528D9222A5A3}" srcId="{EE32B82A-5480-4F0E-8D46-7774610C1725}" destId="{D899F807-1D1C-4017-8180-07FB833FC529}" srcOrd="0" destOrd="0" parTransId="{22AF7FB2-69DB-4939-908F-77509D85659E}" sibTransId="{FABBD51F-C09E-4A11-9859-E750CB22AE43}"/>
    <dgm:cxn modelId="{CE6B361F-21BD-4EBB-A4D8-C4F9251441BC}" srcId="{EE32B82A-5480-4F0E-8D46-7774610C1725}" destId="{BC2F5810-F081-4A50-A59B-1CDEA060377C}" srcOrd="3" destOrd="0" parTransId="{E0D2E28F-D5B6-4D6E-B9D2-806B58F01FB2}" sibTransId="{59051B29-A301-4198-AAAC-FAE7B85277E1}"/>
    <dgm:cxn modelId="{5625C222-B96C-4BBC-A7F5-16D44AB7154B}" type="presOf" srcId="{5DE7CE1E-2A9C-4AEC-BC92-4B95E12F4234}" destId="{D6D60B40-4C99-4802-BCFB-D6C4071632F8}" srcOrd="0" destOrd="0" presId="urn:microsoft.com/office/officeart/2016/7/layout/VerticalHollowActionList"/>
    <dgm:cxn modelId="{3A32E929-D0A1-494A-BC0F-5B343116E483}" srcId="{0BC954B4-063B-4F0B-9A67-16AD46A63F06}" destId="{7D2288D8-827C-4B2D-B3A7-BA14703A1B4B}" srcOrd="0" destOrd="0" parTransId="{489AE4C5-C2E5-4D1E-B1EC-11512195A72F}" sibTransId="{DE420D54-325A-4F2E-B8D8-5D965D43DDE0}"/>
    <dgm:cxn modelId="{0A7BBD5C-B213-4B70-82F2-72DAF7F0F52F}" type="presOf" srcId="{0BC954B4-063B-4F0B-9A67-16AD46A63F06}" destId="{E17BF669-7A6F-4942-99BC-D02E89EFEDAF}" srcOrd="0" destOrd="0" presId="urn:microsoft.com/office/officeart/2016/7/layout/VerticalHollowActionList"/>
    <dgm:cxn modelId="{6A5A3B4B-A9B6-49F1-9CE6-FDF7054BBC93}" srcId="{EE32B82A-5480-4F0E-8D46-7774610C1725}" destId="{BD14775A-8B65-4032-82E8-68F655029C73}" srcOrd="1" destOrd="0" parTransId="{51EB5661-CA3C-4B78-95B2-92C8C7126973}" sibTransId="{64BA16D6-E73A-4F8B-B3DD-E6136F41CFA4}"/>
    <dgm:cxn modelId="{918CA758-DB6A-48D9-9667-0A721427EA5B}" type="presOf" srcId="{BD14775A-8B65-4032-82E8-68F655029C73}" destId="{95F24531-4A5A-4999-A90B-216A4C407083}" srcOrd="0" destOrd="0" presId="urn:microsoft.com/office/officeart/2016/7/layout/VerticalHollowActionList"/>
    <dgm:cxn modelId="{59A38A84-D0C4-41B5-B5E9-1E74CE0B809B}" type="presOf" srcId="{EE32B82A-5480-4F0E-8D46-7774610C1725}" destId="{B17CEAAD-D038-42E7-ABC8-FC672528178C}" srcOrd="0" destOrd="0" presId="urn:microsoft.com/office/officeart/2016/7/layout/VerticalHollowActionList"/>
    <dgm:cxn modelId="{84C4F386-E409-42B5-ABF6-52C171C9734E}" type="presOf" srcId="{66ED894C-9385-43C0-AF14-D429A70EA04A}" destId="{E9FC7B5D-B18B-4BF5-B23B-C405C07C3565}" srcOrd="0" destOrd="0" presId="urn:microsoft.com/office/officeart/2016/7/layout/VerticalHollowActionList"/>
    <dgm:cxn modelId="{BD947E95-583E-4399-81B7-5F117CA6BDCC}" srcId="{BC2F5810-F081-4A50-A59B-1CDEA060377C}" destId="{66ED894C-9385-43C0-AF14-D429A70EA04A}" srcOrd="0" destOrd="0" parTransId="{1847280D-02E0-47C2-A24F-86E701D6474E}" sibTransId="{0E70693D-8AA4-4B6D-B423-2EFC063E08F9}"/>
    <dgm:cxn modelId="{5C324397-363A-41DB-8C7E-1BCAF90B4882}" type="presOf" srcId="{7D2288D8-827C-4B2D-B3A7-BA14703A1B4B}" destId="{CF10689F-EFF5-49A5-AB6C-50CE5DB3C202}" srcOrd="0" destOrd="0" presId="urn:microsoft.com/office/officeart/2016/7/layout/VerticalHollowActionList"/>
    <dgm:cxn modelId="{ED44D7B3-B186-4EB1-9E8D-857B99312AAD}" srcId="{D899F807-1D1C-4017-8180-07FB833FC529}" destId="{5DE7CE1E-2A9C-4AEC-BC92-4B95E12F4234}" srcOrd="0" destOrd="0" parTransId="{F5B74C3E-B4B2-49CD-8737-58FC0FFD33DC}" sibTransId="{360E5972-20F7-4559-8D84-04D223660F3D}"/>
    <dgm:cxn modelId="{CFC976C3-E56B-4789-B859-8D4025728969}" srcId="{EE32B82A-5480-4F0E-8D46-7774610C1725}" destId="{0BC954B4-063B-4F0B-9A67-16AD46A63F06}" srcOrd="2" destOrd="0" parTransId="{342BE80F-895D-4487-80CB-2013DDF72B40}" sibTransId="{2556F41D-BF85-4EFE-B94B-D759D9151CDE}"/>
    <dgm:cxn modelId="{783AB9C5-9C50-471E-AB80-596186A16B9A}" type="presOf" srcId="{D899F807-1D1C-4017-8180-07FB833FC529}" destId="{3D1F2483-31B5-479B-9F05-D66E92B282B0}" srcOrd="0" destOrd="0" presId="urn:microsoft.com/office/officeart/2016/7/layout/VerticalHollowActionList"/>
    <dgm:cxn modelId="{A08235CD-EC68-4153-9CA6-73AD38C1EA82}" type="presOf" srcId="{BC2F5810-F081-4A50-A59B-1CDEA060377C}" destId="{6206B51C-EF44-4908-AAAB-E89B4C031CA7}" srcOrd="0" destOrd="0" presId="urn:microsoft.com/office/officeart/2016/7/layout/VerticalHollowActionList"/>
    <dgm:cxn modelId="{311668D7-C693-438B-9E17-C235F72D7681}" type="presOf" srcId="{A9036FF1-AC40-4B5E-8187-2E55814A56BD}" destId="{6DFFFCC7-EFEB-4E65-BBF0-9DAEB3DB01B9}" srcOrd="0" destOrd="0" presId="urn:microsoft.com/office/officeart/2016/7/layout/VerticalHollowActionList"/>
    <dgm:cxn modelId="{9295C6CE-0C7F-4773-BB03-DF26E84F450D}" type="presParOf" srcId="{B17CEAAD-D038-42E7-ABC8-FC672528178C}" destId="{B83032CF-0079-4549-BFB6-C29500D4BB1D}" srcOrd="0" destOrd="0" presId="urn:microsoft.com/office/officeart/2016/7/layout/VerticalHollowActionList"/>
    <dgm:cxn modelId="{875B7B0F-4E8D-43C4-90E4-F3162598BAE8}" type="presParOf" srcId="{B83032CF-0079-4549-BFB6-C29500D4BB1D}" destId="{3D1F2483-31B5-479B-9F05-D66E92B282B0}" srcOrd="0" destOrd="0" presId="urn:microsoft.com/office/officeart/2016/7/layout/VerticalHollowActionList"/>
    <dgm:cxn modelId="{F0FF8C4D-9637-4DAE-8BDD-0CDBF16D0D8F}" type="presParOf" srcId="{B83032CF-0079-4549-BFB6-C29500D4BB1D}" destId="{D6D60B40-4C99-4802-BCFB-D6C4071632F8}" srcOrd="1" destOrd="0" presId="urn:microsoft.com/office/officeart/2016/7/layout/VerticalHollowActionList"/>
    <dgm:cxn modelId="{A0E6410C-5C6D-40E5-9F3F-FA3C95177211}" type="presParOf" srcId="{B17CEAAD-D038-42E7-ABC8-FC672528178C}" destId="{5DB9BB5D-560F-4008-B76A-9932078ECB63}" srcOrd="1" destOrd="0" presId="urn:microsoft.com/office/officeart/2016/7/layout/VerticalHollowActionList"/>
    <dgm:cxn modelId="{AD688FFA-2697-4358-86FC-DCA13E6E06BE}" type="presParOf" srcId="{B17CEAAD-D038-42E7-ABC8-FC672528178C}" destId="{BD7C2865-DBCD-4403-AE6E-2CCFB1BAEF49}" srcOrd="2" destOrd="0" presId="urn:microsoft.com/office/officeart/2016/7/layout/VerticalHollowActionList"/>
    <dgm:cxn modelId="{AD6DFF76-382D-48AB-82E7-EA639CB55029}" type="presParOf" srcId="{BD7C2865-DBCD-4403-AE6E-2CCFB1BAEF49}" destId="{95F24531-4A5A-4999-A90B-216A4C407083}" srcOrd="0" destOrd="0" presId="urn:microsoft.com/office/officeart/2016/7/layout/VerticalHollowActionList"/>
    <dgm:cxn modelId="{069F7D55-A46B-490E-A077-CD8EAA8FD3D5}" type="presParOf" srcId="{BD7C2865-DBCD-4403-AE6E-2CCFB1BAEF49}" destId="{6DFFFCC7-EFEB-4E65-BBF0-9DAEB3DB01B9}" srcOrd="1" destOrd="0" presId="urn:microsoft.com/office/officeart/2016/7/layout/VerticalHollowActionList"/>
    <dgm:cxn modelId="{7D457DF3-91F9-4BAB-BEAA-8614A785C2D4}" type="presParOf" srcId="{B17CEAAD-D038-42E7-ABC8-FC672528178C}" destId="{0310D82F-D110-45A6-9CDF-8ED871E9D584}" srcOrd="3" destOrd="0" presId="urn:microsoft.com/office/officeart/2016/7/layout/VerticalHollowActionList"/>
    <dgm:cxn modelId="{CC7933E8-D902-48F5-942A-CE0DAD1602E1}" type="presParOf" srcId="{B17CEAAD-D038-42E7-ABC8-FC672528178C}" destId="{33EEC68E-82BE-4AE7-B892-26961B972C79}" srcOrd="4" destOrd="0" presId="urn:microsoft.com/office/officeart/2016/7/layout/VerticalHollowActionList"/>
    <dgm:cxn modelId="{D4FE726C-CBB6-45C0-8098-0F4DC36112DE}" type="presParOf" srcId="{33EEC68E-82BE-4AE7-B892-26961B972C79}" destId="{E17BF669-7A6F-4942-99BC-D02E89EFEDAF}" srcOrd="0" destOrd="0" presId="urn:microsoft.com/office/officeart/2016/7/layout/VerticalHollowActionList"/>
    <dgm:cxn modelId="{F22DB744-6ED5-48F6-BD87-9C10F6082FBD}" type="presParOf" srcId="{33EEC68E-82BE-4AE7-B892-26961B972C79}" destId="{CF10689F-EFF5-49A5-AB6C-50CE5DB3C202}" srcOrd="1" destOrd="0" presId="urn:microsoft.com/office/officeart/2016/7/layout/VerticalHollowActionList"/>
    <dgm:cxn modelId="{1C0DD213-0A38-4216-9BE7-0B72229C95AA}" type="presParOf" srcId="{B17CEAAD-D038-42E7-ABC8-FC672528178C}" destId="{B6063A4B-2DA5-428B-A523-450FB9DFD4E4}" srcOrd="5" destOrd="0" presId="urn:microsoft.com/office/officeart/2016/7/layout/VerticalHollowActionList"/>
    <dgm:cxn modelId="{6C9EC0DF-3B36-480C-844C-CC2ABC5B636F}" type="presParOf" srcId="{B17CEAAD-D038-42E7-ABC8-FC672528178C}" destId="{8505BD5D-3303-4503-AA5C-8CDD85DDC766}" srcOrd="6" destOrd="0" presId="urn:microsoft.com/office/officeart/2016/7/layout/VerticalHollowActionList"/>
    <dgm:cxn modelId="{A6A23505-756C-425A-B791-741070BBE30F}" type="presParOf" srcId="{8505BD5D-3303-4503-AA5C-8CDD85DDC766}" destId="{6206B51C-EF44-4908-AAAB-E89B4C031CA7}" srcOrd="0" destOrd="0" presId="urn:microsoft.com/office/officeart/2016/7/layout/VerticalHollowActionList"/>
    <dgm:cxn modelId="{E6F1F19C-E986-4BB8-971C-CF53F53E2DCE}" type="presParOf" srcId="{8505BD5D-3303-4503-AA5C-8CDD85DDC766}" destId="{E9FC7B5D-B18B-4BF5-B23B-C405C07C3565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DF6CCB-FF78-4BF8-BDCE-228E5275BFA7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92A088D-11E7-4151-97FF-88CCDFEF69D9}">
      <dgm:prSet/>
      <dgm:spPr/>
      <dgm:t>
        <a:bodyPr/>
        <a:lstStyle/>
        <a:p>
          <a:r>
            <a:rPr lang="en-US"/>
            <a:t>Solar panel supply power to both internal and external loads and charger system.</a:t>
          </a:r>
        </a:p>
      </dgm:t>
    </dgm:pt>
    <dgm:pt modelId="{1D27E784-CFC2-4255-8945-B19043065F0D}" type="parTrans" cxnId="{27AD1491-D3AE-4535-8BF3-DF39396A51B8}">
      <dgm:prSet/>
      <dgm:spPr/>
      <dgm:t>
        <a:bodyPr/>
        <a:lstStyle/>
        <a:p>
          <a:endParaRPr lang="en-US"/>
        </a:p>
      </dgm:t>
    </dgm:pt>
    <dgm:pt modelId="{5A3C6B86-0BDD-42C3-9B16-99A700E96174}" type="sibTrans" cxnId="{27AD1491-D3AE-4535-8BF3-DF39396A51B8}">
      <dgm:prSet/>
      <dgm:spPr/>
      <dgm:t>
        <a:bodyPr/>
        <a:lstStyle/>
        <a:p>
          <a:endParaRPr lang="en-US"/>
        </a:p>
      </dgm:t>
    </dgm:pt>
    <dgm:pt modelId="{B97F6F4F-FAC5-49F6-8B3E-F9AB08C54F56}">
      <dgm:prSet/>
      <dgm:spPr/>
      <dgm:t>
        <a:bodyPr/>
        <a:lstStyle/>
        <a:p>
          <a:r>
            <a:rPr lang="en-US"/>
            <a:t>Have the system switch between voltage sources</a:t>
          </a:r>
        </a:p>
      </dgm:t>
    </dgm:pt>
    <dgm:pt modelId="{6057FB28-386A-4BE3-A608-D5AC8E234128}" type="parTrans" cxnId="{A4D2D0EC-9CAB-42C1-8E5A-1BF55FC7387A}">
      <dgm:prSet/>
      <dgm:spPr/>
      <dgm:t>
        <a:bodyPr/>
        <a:lstStyle/>
        <a:p>
          <a:endParaRPr lang="en-US"/>
        </a:p>
      </dgm:t>
    </dgm:pt>
    <dgm:pt modelId="{0638F85F-8F9A-494D-8D46-BB7B89628814}" type="sibTrans" cxnId="{A4D2D0EC-9CAB-42C1-8E5A-1BF55FC7387A}">
      <dgm:prSet/>
      <dgm:spPr/>
      <dgm:t>
        <a:bodyPr/>
        <a:lstStyle/>
        <a:p>
          <a:endParaRPr lang="en-US"/>
        </a:p>
      </dgm:t>
    </dgm:pt>
    <dgm:pt modelId="{8F2B23E8-275D-4D41-B642-7102E421AC61}">
      <dgm:prSet/>
      <dgm:spPr/>
      <dgm:t>
        <a:bodyPr/>
        <a:lstStyle/>
        <a:p>
          <a:r>
            <a:rPr lang="en-US"/>
            <a:t>Wireless transmission of system data</a:t>
          </a:r>
        </a:p>
      </dgm:t>
    </dgm:pt>
    <dgm:pt modelId="{F95DC854-C57A-4874-A4EF-D5C48577076C}" type="parTrans" cxnId="{95CF3736-6A26-45CA-A790-75DC44D8F407}">
      <dgm:prSet/>
      <dgm:spPr/>
      <dgm:t>
        <a:bodyPr/>
        <a:lstStyle/>
        <a:p>
          <a:endParaRPr lang="en-US"/>
        </a:p>
      </dgm:t>
    </dgm:pt>
    <dgm:pt modelId="{C28D4A05-18DA-4FA0-A11D-A8C630C027A7}" type="sibTrans" cxnId="{95CF3736-6A26-45CA-A790-75DC44D8F407}">
      <dgm:prSet/>
      <dgm:spPr/>
      <dgm:t>
        <a:bodyPr/>
        <a:lstStyle/>
        <a:p>
          <a:endParaRPr lang="en-US"/>
        </a:p>
      </dgm:t>
    </dgm:pt>
    <dgm:pt modelId="{EFEABAAB-2021-4A9B-97E5-8D3234AB78A3}" type="pres">
      <dgm:prSet presAssocID="{CDDF6CCB-FF78-4BF8-BDCE-228E5275BFA7}" presName="vert0" presStyleCnt="0">
        <dgm:presLayoutVars>
          <dgm:dir/>
          <dgm:animOne val="branch"/>
          <dgm:animLvl val="lvl"/>
        </dgm:presLayoutVars>
      </dgm:prSet>
      <dgm:spPr/>
    </dgm:pt>
    <dgm:pt modelId="{E0E7CEDB-8624-4876-A535-BCBA33C332C2}" type="pres">
      <dgm:prSet presAssocID="{C92A088D-11E7-4151-97FF-88CCDFEF69D9}" presName="thickLine" presStyleLbl="alignNode1" presStyleIdx="0" presStyleCnt="3"/>
      <dgm:spPr/>
    </dgm:pt>
    <dgm:pt modelId="{2D3B4021-CCE0-4EBD-A672-B4DCB8ED97B0}" type="pres">
      <dgm:prSet presAssocID="{C92A088D-11E7-4151-97FF-88CCDFEF69D9}" presName="horz1" presStyleCnt="0"/>
      <dgm:spPr/>
    </dgm:pt>
    <dgm:pt modelId="{C5AECC17-B541-4A8E-91D7-B5F6B8744E32}" type="pres">
      <dgm:prSet presAssocID="{C92A088D-11E7-4151-97FF-88CCDFEF69D9}" presName="tx1" presStyleLbl="revTx" presStyleIdx="0" presStyleCnt="3"/>
      <dgm:spPr/>
    </dgm:pt>
    <dgm:pt modelId="{12BBE2A9-80EC-4D64-9AFE-7D8D83ECFFC2}" type="pres">
      <dgm:prSet presAssocID="{C92A088D-11E7-4151-97FF-88CCDFEF69D9}" presName="vert1" presStyleCnt="0"/>
      <dgm:spPr/>
    </dgm:pt>
    <dgm:pt modelId="{8B0407B8-7F21-4E24-B962-0499C4D48DE1}" type="pres">
      <dgm:prSet presAssocID="{B97F6F4F-FAC5-49F6-8B3E-F9AB08C54F56}" presName="thickLine" presStyleLbl="alignNode1" presStyleIdx="1" presStyleCnt="3"/>
      <dgm:spPr/>
    </dgm:pt>
    <dgm:pt modelId="{777E35F9-4032-4907-B95C-391995C5C2B5}" type="pres">
      <dgm:prSet presAssocID="{B97F6F4F-FAC5-49F6-8B3E-F9AB08C54F56}" presName="horz1" presStyleCnt="0"/>
      <dgm:spPr/>
    </dgm:pt>
    <dgm:pt modelId="{6A6292FA-23E9-4E31-8E7C-D06C0EDDE0C6}" type="pres">
      <dgm:prSet presAssocID="{B97F6F4F-FAC5-49F6-8B3E-F9AB08C54F56}" presName="tx1" presStyleLbl="revTx" presStyleIdx="1" presStyleCnt="3"/>
      <dgm:spPr/>
    </dgm:pt>
    <dgm:pt modelId="{033F7C47-F7D0-4B1A-AE44-AA07E698826D}" type="pres">
      <dgm:prSet presAssocID="{B97F6F4F-FAC5-49F6-8B3E-F9AB08C54F56}" presName="vert1" presStyleCnt="0"/>
      <dgm:spPr/>
    </dgm:pt>
    <dgm:pt modelId="{89929119-A24F-42AE-A643-8582EA0C9664}" type="pres">
      <dgm:prSet presAssocID="{8F2B23E8-275D-4D41-B642-7102E421AC61}" presName="thickLine" presStyleLbl="alignNode1" presStyleIdx="2" presStyleCnt="3"/>
      <dgm:spPr/>
    </dgm:pt>
    <dgm:pt modelId="{76CB8A48-DD48-4CA1-8C7E-8D4D9C6BE23D}" type="pres">
      <dgm:prSet presAssocID="{8F2B23E8-275D-4D41-B642-7102E421AC61}" presName="horz1" presStyleCnt="0"/>
      <dgm:spPr/>
    </dgm:pt>
    <dgm:pt modelId="{409F7D42-F350-4921-82D6-CE4677672367}" type="pres">
      <dgm:prSet presAssocID="{8F2B23E8-275D-4D41-B642-7102E421AC61}" presName="tx1" presStyleLbl="revTx" presStyleIdx="2" presStyleCnt="3"/>
      <dgm:spPr/>
    </dgm:pt>
    <dgm:pt modelId="{6501F645-8F38-494E-ACAB-2FF56F38936C}" type="pres">
      <dgm:prSet presAssocID="{8F2B23E8-275D-4D41-B642-7102E421AC61}" presName="vert1" presStyleCnt="0"/>
      <dgm:spPr/>
    </dgm:pt>
  </dgm:ptLst>
  <dgm:cxnLst>
    <dgm:cxn modelId="{15B0461B-B1A7-4C78-BFB4-A5EFE245FABA}" type="presOf" srcId="{C92A088D-11E7-4151-97FF-88CCDFEF69D9}" destId="{C5AECC17-B541-4A8E-91D7-B5F6B8744E32}" srcOrd="0" destOrd="0" presId="urn:microsoft.com/office/officeart/2008/layout/LinedList"/>
    <dgm:cxn modelId="{AD11221E-10C0-4717-B0C8-B6039F97D97F}" type="presOf" srcId="{CDDF6CCB-FF78-4BF8-BDCE-228E5275BFA7}" destId="{EFEABAAB-2021-4A9B-97E5-8D3234AB78A3}" srcOrd="0" destOrd="0" presId="urn:microsoft.com/office/officeart/2008/layout/LinedList"/>
    <dgm:cxn modelId="{95CF3736-6A26-45CA-A790-75DC44D8F407}" srcId="{CDDF6CCB-FF78-4BF8-BDCE-228E5275BFA7}" destId="{8F2B23E8-275D-4D41-B642-7102E421AC61}" srcOrd="2" destOrd="0" parTransId="{F95DC854-C57A-4874-A4EF-D5C48577076C}" sibTransId="{C28D4A05-18DA-4FA0-A11D-A8C630C027A7}"/>
    <dgm:cxn modelId="{C3E69057-82EF-41D2-88DE-4C2B84E1D94F}" type="presOf" srcId="{B97F6F4F-FAC5-49F6-8B3E-F9AB08C54F56}" destId="{6A6292FA-23E9-4E31-8E7C-D06C0EDDE0C6}" srcOrd="0" destOrd="0" presId="urn:microsoft.com/office/officeart/2008/layout/LinedList"/>
    <dgm:cxn modelId="{27AD1491-D3AE-4535-8BF3-DF39396A51B8}" srcId="{CDDF6CCB-FF78-4BF8-BDCE-228E5275BFA7}" destId="{C92A088D-11E7-4151-97FF-88CCDFEF69D9}" srcOrd="0" destOrd="0" parTransId="{1D27E784-CFC2-4255-8945-B19043065F0D}" sibTransId="{5A3C6B86-0BDD-42C3-9B16-99A700E96174}"/>
    <dgm:cxn modelId="{47E479AC-F688-4ED2-8AC1-BCA74F0AC5F9}" type="presOf" srcId="{8F2B23E8-275D-4D41-B642-7102E421AC61}" destId="{409F7D42-F350-4921-82D6-CE4677672367}" srcOrd="0" destOrd="0" presId="urn:microsoft.com/office/officeart/2008/layout/LinedList"/>
    <dgm:cxn modelId="{A4D2D0EC-9CAB-42C1-8E5A-1BF55FC7387A}" srcId="{CDDF6CCB-FF78-4BF8-BDCE-228E5275BFA7}" destId="{B97F6F4F-FAC5-49F6-8B3E-F9AB08C54F56}" srcOrd="1" destOrd="0" parTransId="{6057FB28-386A-4BE3-A608-D5AC8E234128}" sibTransId="{0638F85F-8F9A-494D-8D46-BB7B89628814}"/>
    <dgm:cxn modelId="{45C54E81-42A5-45D4-AD71-C57F17073AFC}" type="presParOf" srcId="{EFEABAAB-2021-4A9B-97E5-8D3234AB78A3}" destId="{E0E7CEDB-8624-4876-A535-BCBA33C332C2}" srcOrd="0" destOrd="0" presId="urn:microsoft.com/office/officeart/2008/layout/LinedList"/>
    <dgm:cxn modelId="{46756916-C09B-48E1-8070-292C8F0490F6}" type="presParOf" srcId="{EFEABAAB-2021-4A9B-97E5-8D3234AB78A3}" destId="{2D3B4021-CCE0-4EBD-A672-B4DCB8ED97B0}" srcOrd="1" destOrd="0" presId="urn:microsoft.com/office/officeart/2008/layout/LinedList"/>
    <dgm:cxn modelId="{671FBC3D-3FB9-4580-A879-0E7ED5511E2B}" type="presParOf" srcId="{2D3B4021-CCE0-4EBD-A672-B4DCB8ED97B0}" destId="{C5AECC17-B541-4A8E-91D7-B5F6B8744E32}" srcOrd="0" destOrd="0" presId="urn:microsoft.com/office/officeart/2008/layout/LinedList"/>
    <dgm:cxn modelId="{09464947-610C-475C-8ECF-B1D4E0522A7F}" type="presParOf" srcId="{2D3B4021-CCE0-4EBD-A672-B4DCB8ED97B0}" destId="{12BBE2A9-80EC-4D64-9AFE-7D8D83ECFFC2}" srcOrd="1" destOrd="0" presId="urn:microsoft.com/office/officeart/2008/layout/LinedList"/>
    <dgm:cxn modelId="{A1BDF506-5432-4A17-AE14-5E6D8886EA24}" type="presParOf" srcId="{EFEABAAB-2021-4A9B-97E5-8D3234AB78A3}" destId="{8B0407B8-7F21-4E24-B962-0499C4D48DE1}" srcOrd="2" destOrd="0" presId="urn:microsoft.com/office/officeart/2008/layout/LinedList"/>
    <dgm:cxn modelId="{CD42A2D7-896F-4B98-AF05-06F75314E279}" type="presParOf" srcId="{EFEABAAB-2021-4A9B-97E5-8D3234AB78A3}" destId="{777E35F9-4032-4907-B95C-391995C5C2B5}" srcOrd="3" destOrd="0" presId="urn:microsoft.com/office/officeart/2008/layout/LinedList"/>
    <dgm:cxn modelId="{68930910-F3D0-45F4-A167-CD116527E797}" type="presParOf" srcId="{777E35F9-4032-4907-B95C-391995C5C2B5}" destId="{6A6292FA-23E9-4E31-8E7C-D06C0EDDE0C6}" srcOrd="0" destOrd="0" presId="urn:microsoft.com/office/officeart/2008/layout/LinedList"/>
    <dgm:cxn modelId="{D9D9D0BF-E20F-4C22-A108-33F865F2FEDB}" type="presParOf" srcId="{777E35F9-4032-4907-B95C-391995C5C2B5}" destId="{033F7C47-F7D0-4B1A-AE44-AA07E698826D}" srcOrd="1" destOrd="0" presId="urn:microsoft.com/office/officeart/2008/layout/LinedList"/>
    <dgm:cxn modelId="{3757C7FE-71D6-4A37-92C4-9D65E6B3F196}" type="presParOf" srcId="{EFEABAAB-2021-4A9B-97E5-8D3234AB78A3}" destId="{89929119-A24F-42AE-A643-8582EA0C9664}" srcOrd="4" destOrd="0" presId="urn:microsoft.com/office/officeart/2008/layout/LinedList"/>
    <dgm:cxn modelId="{9A5494A0-F9E9-41C3-BF6D-9C18D209AF82}" type="presParOf" srcId="{EFEABAAB-2021-4A9B-97E5-8D3234AB78A3}" destId="{76CB8A48-DD48-4CA1-8C7E-8D4D9C6BE23D}" srcOrd="5" destOrd="0" presId="urn:microsoft.com/office/officeart/2008/layout/LinedList"/>
    <dgm:cxn modelId="{7A6DC728-23E0-4E22-9EBF-41A5027333F8}" type="presParOf" srcId="{76CB8A48-DD48-4CA1-8C7E-8D4D9C6BE23D}" destId="{409F7D42-F350-4921-82D6-CE4677672367}" srcOrd="0" destOrd="0" presId="urn:microsoft.com/office/officeart/2008/layout/LinedList"/>
    <dgm:cxn modelId="{B269CFA3-E30F-4685-BA9D-D34B6D9F6727}" type="presParOf" srcId="{76CB8A48-DD48-4CA1-8C7E-8D4D9C6BE23D}" destId="{6501F645-8F38-494E-ACAB-2FF56F38936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7F8BC5-0DB0-4823-BB9C-5C9D7D3B7E9B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5E4EF350-3B87-481F-B9E4-304E0D185E13}">
      <dgm:prSet/>
      <dgm:spPr/>
      <dgm:t>
        <a:bodyPr/>
        <a:lstStyle/>
        <a:p>
          <a:r>
            <a:rPr lang="en-US" err="1"/>
            <a:t>Topsolar</a:t>
          </a:r>
        </a:p>
      </dgm:t>
    </dgm:pt>
    <dgm:pt modelId="{2D539B22-FE21-4A1C-B440-648DE1F8B102}" type="parTrans" cxnId="{34B6231B-F056-4927-B6E9-60BFD8A5C168}">
      <dgm:prSet/>
      <dgm:spPr/>
      <dgm:t>
        <a:bodyPr/>
        <a:lstStyle/>
        <a:p>
          <a:endParaRPr lang="en-US"/>
        </a:p>
      </dgm:t>
    </dgm:pt>
    <dgm:pt modelId="{56BE8B1B-55F5-4CEC-B488-1F46021B378D}" type="sibTrans" cxnId="{34B6231B-F056-4927-B6E9-60BFD8A5C168}">
      <dgm:prSet/>
      <dgm:spPr/>
      <dgm:t>
        <a:bodyPr/>
        <a:lstStyle/>
        <a:p>
          <a:endParaRPr lang="en-US"/>
        </a:p>
      </dgm:t>
    </dgm:pt>
    <dgm:pt modelId="{F3C9D2E9-24C1-4D00-BAE6-C70E0FB1D43B}">
      <dgm:prSet/>
      <dgm:spPr/>
      <dgm:t>
        <a:bodyPr/>
        <a:lstStyle/>
        <a:p>
          <a:r>
            <a:rPr lang="en-US"/>
            <a:t>20-watt output</a:t>
          </a:r>
        </a:p>
      </dgm:t>
    </dgm:pt>
    <dgm:pt modelId="{FDB5B55F-8414-4374-866F-9A59BBF7A4F2}" type="parTrans" cxnId="{6B0154A4-8B82-49D5-AB12-BBBF29DB9CB9}">
      <dgm:prSet/>
      <dgm:spPr/>
      <dgm:t>
        <a:bodyPr/>
        <a:lstStyle/>
        <a:p>
          <a:endParaRPr lang="en-US"/>
        </a:p>
      </dgm:t>
    </dgm:pt>
    <dgm:pt modelId="{9C4DB419-266B-4023-B554-A3C0E5CD874C}" type="sibTrans" cxnId="{6B0154A4-8B82-49D5-AB12-BBBF29DB9CB9}">
      <dgm:prSet/>
      <dgm:spPr/>
      <dgm:t>
        <a:bodyPr/>
        <a:lstStyle/>
        <a:p>
          <a:endParaRPr lang="en-US"/>
        </a:p>
      </dgm:t>
    </dgm:pt>
    <dgm:pt modelId="{8AC86B89-1E11-4B86-9656-0F5ADAC39CC9}">
      <dgm:prSet phldr="0"/>
      <dgm:spPr/>
      <dgm:t>
        <a:bodyPr/>
        <a:lstStyle/>
        <a:p>
          <a:r>
            <a:rPr lang="en-US">
              <a:latin typeface="Corbel" panose="020B0503020204020204"/>
            </a:rPr>
            <a:t>Monocrystal</a:t>
          </a:r>
          <a:endParaRPr lang="en-US"/>
        </a:p>
      </dgm:t>
    </dgm:pt>
    <dgm:pt modelId="{C4569D20-125F-4CF1-B045-46A20B7F7645}" type="parTrans" cxnId="{F95E5965-4C45-47EF-8A68-D67F1302BB19}">
      <dgm:prSet/>
      <dgm:spPr/>
      <dgm:t>
        <a:bodyPr/>
        <a:lstStyle/>
        <a:p>
          <a:endParaRPr lang="en-US"/>
        </a:p>
      </dgm:t>
    </dgm:pt>
    <dgm:pt modelId="{9EE8AFFB-E3C0-4B5A-B4EC-C23E9997EFD4}" type="sibTrans" cxnId="{F95E5965-4C45-47EF-8A68-D67F1302BB19}">
      <dgm:prSet/>
      <dgm:spPr/>
      <dgm:t>
        <a:bodyPr/>
        <a:lstStyle/>
        <a:p>
          <a:endParaRPr lang="en-US"/>
        </a:p>
      </dgm:t>
    </dgm:pt>
    <dgm:pt modelId="{EBA6EB5C-63F8-451D-BA6A-54932D825AFE}">
      <dgm:prSet/>
      <dgm:spPr/>
      <dgm:t>
        <a:bodyPr/>
        <a:lstStyle/>
        <a:p>
          <a:r>
            <a:rPr lang="en-US"/>
            <a:t>The panel comes with the ability to adjust the angle to any degree needed for power generation</a:t>
          </a:r>
        </a:p>
      </dgm:t>
    </dgm:pt>
    <dgm:pt modelId="{8B690B3C-AC84-4096-9EFD-46996FBB013B}" type="parTrans" cxnId="{69DB4934-4AE4-4C3A-96F5-3BF9835C00F9}">
      <dgm:prSet/>
      <dgm:spPr/>
      <dgm:t>
        <a:bodyPr/>
        <a:lstStyle/>
        <a:p>
          <a:endParaRPr lang="en-US"/>
        </a:p>
      </dgm:t>
    </dgm:pt>
    <dgm:pt modelId="{B760488C-17C2-4002-942F-E927D0452355}" type="sibTrans" cxnId="{69DB4934-4AE4-4C3A-96F5-3BF9835C00F9}">
      <dgm:prSet/>
      <dgm:spPr/>
      <dgm:t>
        <a:bodyPr/>
        <a:lstStyle/>
        <a:p>
          <a:endParaRPr lang="en-US"/>
        </a:p>
      </dgm:t>
    </dgm:pt>
    <dgm:pt modelId="{3F5BCF75-4845-4F8E-8A0E-796EA1D5F55D}">
      <dgm:prSet/>
      <dgm:spPr/>
      <dgm:t>
        <a:bodyPr/>
        <a:lstStyle/>
        <a:p>
          <a:r>
            <a:rPr lang="en-US"/>
            <a:t>Initial panel testing done with a program </a:t>
          </a:r>
          <a:r>
            <a:rPr lang="en-US" err="1"/>
            <a:t>pv</a:t>
          </a:r>
          <a:r>
            <a:rPr lang="en-US"/>
            <a:t>-watts</a:t>
          </a:r>
        </a:p>
      </dgm:t>
    </dgm:pt>
    <dgm:pt modelId="{21BB27F7-97FB-49A8-993F-CDF6300D93F0}" type="parTrans" cxnId="{2557A0A4-2B80-40BB-A594-370471C04EB5}">
      <dgm:prSet/>
      <dgm:spPr/>
      <dgm:t>
        <a:bodyPr/>
        <a:lstStyle/>
        <a:p>
          <a:endParaRPr lang="en-US"/>
        </a:p>
      </dgm:t>
    </dgm:pt>
    <dgm:pt modelId="{0ADED3B7-1EB5-4C73-8543-EDBE1092FAA7}" type="sibTrans" cxnId="{2557A0A4-2B80-40BB-A594-370471C04EB5}">
      <dgm:prSet/>
      <dgm:spPr/>
      <dgm:t>
        <a:bodyPr/>
        <a:lstStyle/>
        <a:p>
          <a:endParaRPr lang="en-US"/>
        </a:p>
      </dgm:t>
    </dgm:pt>
    <dgm:pt modelId="{7792F4C5-00B1-45F6-83C0-E63E7B0138B0}" type="pres">
      <dgm:prSet presAssocID="{2C7F8BC5-0DB0-4823-BB9C-5C9D7D3B7E9B}" presName="linear" presStyleCnt="0">
        <dgm:presLayoutVars>
          <dgm:animLvl val="lvl"/>
          <dgm:resizeHandles val="exact"/>
        </dgm:presLayoutVars>
      </dgm:prSet>
      <dgm:spPr/>
    </dgm:pt>
    <dgm:pt modelId="{3C76767A-97CC-4A30-AF0A-215757564098}" type="pres">
      <dgm:prSet presAssocID="{5E4EF350-3B87-481F-B9E4-304E0D185E1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C9C8AF6-E2E4-4E0B-9BAC-A9A7A71153DB}" type="pres">
      <dgm:prSet presAssocID="{56BE8B1B-55F5-4CEC-B488-1F46021B378D}" presName="spacer" presStyleCnt="0"/>
      <dgm:spPr/>
    </dgm:pt>
    <dgm:pt modelId="{8E317363-1F63-4ECD-A3BE-A173F4B0C52B}" type="pres">
      <dgm:prSet presAssocID="{F3C9D2E9-24C1-4D00-BAE6-C70E0FB1D43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525DFBE-86CC-4BB0-9534-56A5E90C11E1}" type="pres">
      <dgm:prSet presAssocID="{9C4DB419-266B-4023-B554-A3C0E5CD874C}" presName="spacer" presStyleCnt="0"/>
      <dgm:spPr/>
    </dgm:pt>
    <dgm:pt modelId="{50C599E8-E86B-494E-9DB5-34CA36983FCB}" type="pres">
      <dgm:prSet presAssocID="{8AC86B89-1E11-4B86-9656-0F5ADAC39CC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4C51147-6590-478C-9A3D-2CE77E61749D}" type="pres">
      <dgm:prSet presAssocID="{9EE8AFFB-E3C0-4B5A-B4EC-C23E9997EFD4}" presName="spacer" presStyleCnt="0"/>
      <dgm:spPr/>
    </dgm:pt>
    <dgm:pt modelId="{CE11C3EA-6409-4D36-AD91-57D391B78B4A}" type="pres">
      <dgm:prSet presAssocID="{EBA6EB5C-63F8-451D-BA6A-54932D825AF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794EF9F-E7C9-49C8-8925-5406DA957985}" type="pres">
      <dgm:prSet presAssocID="{B760488C-17C2-4002-942F-E927D0452355}" presName="spacer" presStyleCnt="0"/>
      <dgm:spPr/>
    </dgm:pt>
    <dgm:pt modelId="{F112B474-BB4A-4C59-AEC6-CB2AD56FD6A6}" type="pres">
      <dgm:prSet presAssocID="{3F5BCF75-4845-4F8E-8A0E-796EA1D5F55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7443A13-D0FB-494E-926D-77E409200085}" type="presOf" srcId="{3F5BCF75-4845-4F8E-8A0E-796EA1D5F55D}" destId="{F112B474-BB4A-4C59-AEC6-CB2AD56FD6A6}" srcOrd="0" destOrd="0" presId="urn:microsoft.com/office/officeart/2005/8/layout/vList2"/>
    <dgm:cxn modelId="{34B6231B-F056-4927-B6E9-60BFD8A5C168}" srcId="{2C7F8BC5-0DB0-4823-BB9C-5C9D7D3B7E9B}" destId="{5E4EF350-3B87-481F-B9E4-304E0D185E13}" srcOrd="0" destOrd="0" parTransId="{2D539B22-FE21-4A1C-B440-648DE1F8B102}" sibTransId="{56BE8B1B-55F5-4CEC-B488-1F46021B378D}"/>
    <dgm:cxn modelId="{69DB4934-4AE4-4C3A-96F5-3BF9835C00F9}" srcId="{2C7F8BC5-0DB0-4823-BB9C-5C9D7D3B7E9B}" destId="{EBA6EB5C-63F8-451D-BA6A-54932D825AFE}" srcOrd="3" destOrd="0" parTransId="{8B690B3C-AC84-4096-9EFD-46996FBB013B}" sibTransId="{B760488C-17C2-4002-942F-E927D0452355}"/>
    <dgm:cxn modelId="{F95E5965-4C45-47EF-8A68-D67F1302BB19}" srcId="{2C7F8BC5-0DB0-4823-BB9C-5C9D7D3B7E9B}" destId="{8AC86B89-1E11-4B86-9656-0F5ADAC39CC9}" srcOrd="2" destOrd="0" parTransId="{C4569D20-125F-4CF1-B045-46A20B7F7645}" sibTransId="{9EE8AFFB-E3C0-4B5A-B4EC-C23E9997EFD4}"/>
    <dgm:cxn modelId="{6DFA8678-F8A7-4CA5-A302-B973E75A23E5}" type="presOf" srcId="{F3C9D2E9-24C1-4D00-BAE6-C70E0FB1D43B}" destId="{8E317363-1F63-4ECD-A3BE-A173F4B0C52B}" srcOrd="0" destOrd="0" presId="urn:microsoft.com/office/officeart/2005/8/layout/vList2"/>
    <dgm:cxn modelId="{85DAA459-D7F4-4892-BEF5-9907CBC3E1D2}" type="presOf" srcId="{5E4EF350-3B87-481F-B9E4-304E0D185E13}" destId="{3C76767A-97CC-4A30-AF0A-215757564098}" srcOrd="0" destOrd="0" presId="urn:microsoft.com/office/officeart/2005/8/layout/vList2"/>
    <dgm:cxn modelId="{ECE28683-D14D-4A64-9563-FEBE346FD52C}" type="presOf" srcId="{EBA6EB5C-63F8-451D-BA6A-54932D825AFE}" destId="{CE11C3EA-6409-4D36-AD91-57D391B78B4A}" srcOrd="0" destOrd="0" presId="urn:microsoft.com/office/officeart/2005/8/layout/vList2"/>
    <dgm:cxn modelId="{6B0154A4-8B82-49D5-AB12-BBBF29DB9CB9}" srcId="{2C7F8BC5-0DB0-4823-BB9C-5C9D7D3B7E9B}" destId="{F3C9D2E9-24C1-4D00-BAE6-C70E0FB1D43B}" srcOrd="1" destOrd="0" parTransId="{FDB5B55F-8414-4374-866F-9A59BBF7A4F2}" sibTransId="{9C4DB419-266B-4023-B554-A3C0E5CD874C}"/>
    <dgm:cxn modelId="{2557A0A4-2B80-40BB-A594-370471C04EB5}" srcId="{2C7F8BC5-0DB0-4823-BB9C-5C9D7D3B7E9B}" destId="{3F5BCF75-4845-4F8E-8A0E-796EA1D5F55D}" srcOrd="4" destOrd="0" parTransId="{21BB27F7-97FB-49A8-993F-CDF6300D93F0}" sibTransId="{0ADED3B7-1EB5-4C73-8543-EDBE1092FAA7}"/>
    <dgm:cxn modelId="{8A214BB3-BBF0-4883-90F8-97B24FEBE3F0}" type="presOf" srcId="{8AC86B89-1E11-4B86-9656-0F5ADAC39CC9}" destId="{50C599E8-E86B-494E-9DB5-34CA36983FCB}" srcOrd="0" destOrd="0" presId="urn:microsoft.com/office/officeart/2005/8/layout/vList2"/>
    <dgm:cxn modelId="{D34298BD-5AC1-4BAA-8B49-5679270FD11F}" type="presOf" srcId="{2C7F8BC5-0DB0-4823-BB9C-5C9D7D3B7E9B}" destId="{7792F4C5-00B1-45F6-83C0-E63E7B0138B0}" srcOrd="0" destOrd="0" presId="urn:microsoft.com/office/officeart/2005/8/layout/vList2"/>
    <dgm:cxn modelId="{83480240-7FC1-47F6-B6DD-107DF0579E37}" type="presParOf" srcId="{7792F4C5-00B1-45F6-83C0-E63E7B0138B0}" destId="{3C76767A-97CC-4A30-AF0A-215757564098}" srcOrd="0" destOrd="0" presId="urn:microsoft.com/office/officeart/2005/8/layout/vList2"/>
    <dgm:cxn modelId="{4B8FBF53-8070-4D90-99CE-E134BC35E3E0}" type="presParOf" srcId="{7792F4C5-00B1-45F6-83C0-E63E7B0138B0}" destId="{5C9C8AF6-E2E4-4E0B-9BAC-A9A7A71153DB}" srcOrd="1" destOrd="0" presId="urn:microsoft.com/office/officeart/2005/8/layout/vList2"/>
    <dgm:cxn modelId="{A6CFF68A-6B65-4605-A78D-4FC672257162}" type="presParOf" srcId="{7792F4C5-00B1-45F6-83C0-E63E7B0138B0}" destId="{8E317363-1F63-4ECD-A3BE-A173F4B0C52B}" srcOrd="2" destOrd="0" presId="urn:microsoft.com/office/officeart/2005/8/layout/vList2"/>
    <dgm:cxn modelId="{07523F24-D2F2-4FBB-96A0-68EDA8C3C1FE}" type="presParOf" srcId="{7792F4C5-00B1-45F6-83C0-E63E7B0138B0}" destId="{9525DFBE-86CC-4BB0-9534-56A5E90C11E1}" srcOrd="3" destOrd="0" presId="urn:microsoft.com/office/officeart/2005/8/layout/vList2"/>
    <dgm:cxn modelId="{1D9B571D-07F3-47D8-9B2A-BBC5ACF372D2}" type="presParOf" srcId="{7792F4C5-00B1-45F6-83C0-E63E7B0138B0}" destId="{50C599E8-E86B-494E-9DB5-34CA36983FCB}" srcOrd="4" destOrd="0" presId="urn:microsoft.com/office/officeart/2005/8/layout/vList2"/>
    <dgm:cxn modelId="{A8D28B93-757A-4D64-8BCA-A52A0A1AA691}" type="presParOf" srcId="{7792F4C5-00B1-45F6-83C0-E63E7B0138B0}" destId="{74C51147-6590-478C-9A3D-2CE77E61749D}" srcOrd="5" destOrd="0" presId="urn:microsoft.com/office/officeart/2005/8/layout/vList2"/>
    <dgm:cxn modelId="{164B38E2-FF54-436B-B13E-4FA0EBCF2CF5}" type="presParOf" srcId="{7792F4C5-00B1-45F6-83C0-E63E7B0138B0}" destId="{CE11C3EA-6409-4D36-AD91-57D391B78B4A}" srcOrd="6" destOrd="0" presId="urn:microsoft.com/office/officeart/2005/8/layout/vList2"/>
    <dgm:cxn modelId="{F810C794-96AD-4B2E-8403-DF9114B03FF9}" type="presParOf" srcId="{7792F4C5-00B1-45F6-83C0-E63E7B0138B0}" destId="{6794EF9F-E7C9-49C8-8925-5406DA957985}" srcOrd="7" destOrd="0" presId="urn:microsoft.com/office/officeart/2005/8/layout/vList2"/>
    <dgm:cxn modelId="{339B1275-B216-4A26-A199-B57FFEB549B0}" type="presParOf" srcId="{7792F4C5-00B1-45F6-83C0-E63E7B0138B0}" destId="{F112B474-BB4A-4C59-AEC6-CB2AD56FD6A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612EC9-48CF-42B6-80D7-C6D32AC5739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382B0E-B5A6-478A-995E-8B007FF1B857}">
      <dgm:prSet/>
      <dgm:spPr/>
      <dgm:t>
        <a:bodyPr/>
        <a:lstStyle/>
        <a:p>
          <a:r>
            <a:rPr lang="en-US"/>
            <a:t>Initially developed PCB with lithium-ion compatible chip</a:t>
          </a:r>
        </a:p>
      </dgm:t>
    </dgm:pt>
    <dgm:pt modelId="{C3C2E724-67B0-4C95-A4C0-2D995922AB09}" type="parTrans" cxnId="{8008B309-9D63-4AAA-8358-889F40A9634D}">
      <dgm:prSet/>
      <dgm:spPr/>
      <dgm:t>
        <a:bodyPr/>
        <a:lstStyle/>
        <a:p>
          <a:endParaRPr lang="en-US"/>
        </a:p>
      </dgm:t>
    </dgm:pt>
    <dgm:pt modelId="{E2830D29-D773-4B75-B0E4-6E7DDA147C42}" type="sibTrans" cxnId="{8008B309-9D63-4AAA-8358-889F40A9634D}">
      <dgm:prSet/>
      <dgm:spPr/>
      <dgm:t>
        <a:bodyPr/>
        <a:lstStyle/>
        <a:p>
          <a:endParaRPr lang="en-US"/>
        </a:p>
      </dgm:t>
    </dgm:pt>
    <dgm:pt modelId="{DF649131-B3D5-4B91-BB83-5253B6ED22C1}">
      <dgm:prSet/>
      <dgm:spPr/>
      <dgm:t>
        <a:bodyPr/>
        <a:lstStyle/>
        <a:p>
          <a:r>
            <a:rPr lang="en-US"/>
            <a:t>Attempted to cook PCB in UCF reflow oven to no avail</a:t>
          </a:r>
        </a:p>
      </dgm:t>
    </dgm:pt>
    <dgm:pt modelId="{77D4391C-9CDB-4C33-A5A5-81CB2DA9D535}" type="parTrans" cxnId="{A3F31441-DEEC-4122-807E-EE54B9CB6CED}">
      <dgm:prSet/>
      <dgm:spPr/>
      <dgm:t>
        <a:bodyPr/>
        <a:lstStyle/>
        <a:p>
          <a:endParaRPr lang="en-US"/>
        </a:p>
      </dgm:t>
    </dgm:pt>
    <dgm:pt modelId="{5581EA00-1152-4107-99A6-3689CDAA369D}" type="sibTrans" cxnId="{A3F31441-DEEC-4122-807E-EE54B9CB6CED}">
      <dgm:prSet/>
      <dgm:spPr/>
      <dgm:t>
        <a:bodyPr/>
        <a:lstStyle/>
        <a:p>
          <a:endParaRPr lang="en-US"/>
        </a:p>
      </dgm:t>
    </dgm:pt>
    <dgm:pt modelId="{7FA6E0A5-5676-411E-9BA5-06FBC4B1B7A6}">
      <dgm:prSet/>
      <dgm:spPr/>
      <dgm:t>
        <a:bodyPr/>
        <a:lstStyle/>
        <a:p>
          <a:pPr rtl="0"/>
          <a:r>
            <a:rPr lang="en-US">
              <a:latin typeface="Corbel" panose="020B0503020204020204"/>
            </a:rPr>
            <a:t>Coding was slow and tedious</a:t>
          </a:r>
          <a:endParaRPr lang="en-US"/>
        </a:p>
      </dgm:t>
    </dgm:pt>
    <dgm:pt modelId="{3E7D6A87-CBB1-4E52-8006-D8F6B4B6B99A}" type="parTrans" cxnId="{9C66A0D8-B5E1-4A25-BE21-88DF73120A02}">
      <dgm:prSet/>
      <dgm:spPr/>
      <dgm:t>
        <a:bodyPr/>
        <a:lstStyle/>
        <a:p>
          <a:endParaRPr lang="en-US"/>
        </a:p>
      </dgm:t>
    </dgm:pt>
    <dgm:pt modelId="{F7F9CCE7-7BC5-4A07-8543-B03179ABA406}" type="sibTrans" cxnId="{9C66A0D8-B5E1-4A25-BE21-88DF73120A02}">
      <dgm:prSet/>
      <dgm:spPr/>
      <dgm:t>
        <a:bodyPr/>
        <a:lstStyle/>
        <a:p>
          <a:endParaRPr lang="en-US"/>
        </a:p>
      </dgm:t>
    </dgm:pt>
    <dgm:pt modelId="{15B81381-7BDF-4822-9B96-3E52CC72F736}">
      <dgm:prSet phldr="0"/>
      <dgm:spPr/>
      <dgm:t>
        <a:bodyPr/>
        <a:lstStyle/>
        <a:p>
          <a:pPr rtl="0"/>
          <a:r>
            <a:rPr lang="en-US">
              <a:latin typeface="Corbel" panose="020B0503020204020204"/>
            </a:rPr>
            <a:t>First PCB printing was done incorrectly by company, forcing us to remake</a:t>
          </a:r>
        </a:p>
      </dgm:t>
    </dgm:pt>
    <dgm:pt modelId="{A711B7A2-AFB0-446D-B280-7FE534B64358}" type="parTrans" cxnId="{EC3F69BF-CD1D-491E-8BA6-C00D1E2A3EB9}">
      <dgm:prSet/>
      <dgm:spPr/>
    </dgm:pt>
    <dgm:pt modelId="{867CF01E-29D5-4029-B013-497BCB52FB68}" type="sibTrans" cxnId="{EC3F69BF-CD1D-491E-8BA6-C00D1E2A3EB9}">
      <dgm:prSet/>
      <dgm:spPr/>
      <dgm:t>
        <a:bodyPr/>
        <a:lstStyle/>
        <a:p>
          <a:endParaRPr lang="en-US"/>
        </a:p>
      </dgm:t>
    </dgm:pt>
    <dgm:pt modelId="{3E31DE36-4E18-4AF4-B3F1-87DD11036EA2}">
      <dgm:prSet phldr="0"/>
      <dgm:spPr/>
      <dgm:t>
        <a:bodyPr/>
        <a:lstStyle/>
        <a:p>
          <a:pPr rtl="0"/>
          <a:r>
            <a:rPr lang="en-US">
              <a:latin typeface="Corbel" panose="020B0503020204020204"/>
            </a:rPr>
            <a:t>Unexpected costs due to complexity of PCB and reprinting</a:t>
          </a:r>
        </a:p>
      </dgm:t>
    </dgm:pt>
    <dgm:pt modelId="{FC239594-23D2-4EBB-B965-9484847D95F9}" type="parTrans" cxnId="{14C47795-5447-437A-8EC0-9957B8E5331C}">
      <dgm:prSet/>
      <dgm:spPr/>
    </dgm:pt>
    <dgm:pt modelId="{AACE4255-5F91-420F-ABCF-D9D783274929}" type="sibTrans" cxnId="{14C47795-5447-437A-8EC0-9957B8E5331C}">
      <dgm:prSet/>
      <dgm:spPr/>
      <dgm:t>
        <a:bodyPr/>
        <a:lstStyle/>
        <a:p>
          <a:endParaRPr lang="en-US"/>
        </a:p>
      </dgm:t>
    </dgm:pt>
    <dgm:pt modelId="{AB8D6960-B91F-4279-825F-1E7D7D058D88}">
      <dgm:prSet phldr="0"/>
      <dgm:spPr/>
      <dgm:t>
        <a:bodyPr/>
        <a:lstStyle/>
        <a:p>
          <a:pPr rtl="0"/>
          <a:r>
            <a:rPr lang="en-US">
              <a:latin typeface="Corbel" panose="020B0503020204020204"/>
            </a:rPr>
            <a:t>Housing for our system was unexpectedly expensive</a:t>
          </a:r>
        </a:p>
      </dgm:t>
    </dgm:pt>
    <dgm:pt modelId="{9A7D3023-73BA-448B-95BB-9A740F913937}" type="parTrans" cxnId="{4D3E64A1-75B1-4E90-B0AE-64E5CA399B32}">
      <dgm:prSet/>
      <dgm:spPr/>
    </dgm:pt>
    <dgm:pt modelId="{DB4986DF-4196-4BE7-A27B-B3FB085E7974}" type="sibTrans" cxnId="{4D3E64A1-75B1-4E90-B0AE-64E5CA399B32}">
      <dgm:prSet/>
      <dgm:spPr/>
    </dgm:pt>
    <dgm:pt modelId="{C4309FA5-F47D-4615-8528-F33207229D8D}" type="pres">
      <dgm:prSet presAssocID="{9F612EC9-48CF-42B6-80D7-C6D32AC57391}" presName="linear" presStyleCnt="0">
        <dgm:presLayoutVars>
          <dgm:animLvl val="lvl"/>
          <dgm:resizeHandles val="exact"/>
        </dgm:presLayoutVars>
      </dgm:prSet>
      <dgm:spPr/>
    </dgm:pt>
    <dgm:pt modelId="{610093C5-7581-4124-9889-5E7F030458AF}" type="pres">
      <dgm:prSet presAssocID="{11382B0E-B5A6-478A-995E-8B007FF1B85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C60A5BA0-0351-4832-BF7A-C61299382F63}" type="pres">
      <dgm:prSet presAssocID="{E2830D29-D773-4B75-B0E4-6E7DDA147C42}" presName="spacer" presStyleCnt="0"/>
      <dgm:spPr/>
    </dgm:pt>
    <dgm:pt modelId="{A27414C1-23C5-425A-801C-4788F515FB13}" type="pres">
      <dgm:prSet presAssocID="{DF649131-B3D5-4B91-BB83-5253B6ED22C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BB87D24-086A-473F-B61E-9CEBB3D69563}" type="pres">
      <dgm:prSet presAssocID="{5581EA00-1152-4107-99A6-3689CDAA369D}" presName="spacer" presStyleCnt="0"/>
      <dgm:spPr/>
    </dgm:pt>
    <dgm:pt modelId="{5E769FC4-6182-4ABE-8F4A-A07C60BA2256}" type="pres">
      <dgm:prSet presAssocID="{15B81381-7BDF-4822-9B96-3E52CC72F73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48F380B-F6EB-43A1-BDC2-F5DF018D9E52}" type="pres">
      <dgm:prSet presAssocID="{867CF01E-29D5-4029-B013-497BCB52FB68}" presName="spacer" presStyleCnt="0"/>
      <dgm:spPr/>
    </dgm:pt>
    <dgm:pt modelId="{B292B534-815E-4EC5-B516-E510FB96451C}" type="pres">
      <dgm:prSet presAssocID="{7FA6E0A5-5676-411E-9BA5-06FBC4B1B7A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DF7B843-045B-4174-A852-DECF770AFDA9}" type="pres">
      <dgm:prSet presAssocID="{F7F9CCE7-7BC5-4A07-8543-B03179ABA406}" presName="spacer" presStyleCnt="0"/>
      <dgm:spPr/>
    </dgm:pt>
    <dgm:pt modelId="{75CDE021-75C2-4900-8A96-EF3F5D2BAF7D}" type="pres">
      <dgm:prSet presAssocID="{3E31DE36-4E18-4AF4-B3F1-87DD11036EA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F004B1A-23FE-44C5-89C1-47FD0FDD1A86}" type="pres">
      <dgm:prSet presAssocID="{AACE4255-5F91-420F-ABCF-D9D783274929}" presName="spacer" presStyleCnt="0"/>
      <dgm:spPr/>
    </dgm:pt>
    <dgm:pt modelId="{BD2BDEF9-031C-4DF0-8571-5D65C932E23E}" type="pres">
      <dgm:prSet presAssocID="{AB8D6960-B91F-4279-825F-1E7D7D058D88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98B8704-F11A-476E-AE83-DFE67EF9ECCE}" type="presOf" srcId="{9F612EC9-48CF-42B6-80D7-C6D32AC57391}" destId="{C4309FA5-F47D-4615-8528-F33207229D8D}" srcOrd="0" destOrd="0" presId="urn:microsoft.com/office/officeart/2005/8/layout/vList2"/>
    <dgm:cxn modelId="{8008B309-9D63-4AAA-8358-889F40A9634D}" srcId="{9F612EC9-48CF-42B6-80D7-C6D32AC57391}" destId="{11382B0E-B5A6-478A-995E-8B007FF1B857}" srcOrd="0" destOrd="0" parTransId="{C3C2E724-67B0-4C95-A4C0-2D995922AB09}" sibTransId="{E2830D29-D773-4B75-B0E4-6E7DDA147C42}"/>
    <dgm:cxn modelId="{BE2E2E1C-38AE-4732-99A2-0418313C323C}" type="presOf" srcId="{7FA6E0A5-5676-411E-9BA5-06FBC4B1B7A6}" destId="{B292B534-815E-4EC5-B516-E510FB96451C}" srcOrd="0" destOrd="0" presId="urn:microsoft.com/office/officeart/2005/8/layout/vList2"/>
    <dgm:cxn modelId="{94075233-798E-4525-BFA8-85781B3E9421}" type="presOf" srcId="{DF649131-B3D5-4B91-BB83-5253B6ED22C1}" destId="{A27414C1-23C5-425A-801C-4788F515FB13}" srcOrd="0" destOrd="0" presId="urn:microsoft.com/office/officeart/2005/8/layout/vList2"/>
    <dgm:cxn modelId="{A3F31441-DEEC-4122-807E-EE54B9CB6CED}" srcId="{9F612EC9-48CF-42B6-80D7-C6D32AC57391}" destId="{DF649131-B3D5-4B91-BB83-5253B6ED22C1}" srcOrd="1" destOrd="0" parTransId="{77D4391C-9CDB-4C33-A5A5-81CB2DA9D535}" sibTransId="{5581EA00-1152-4107-99A6-3689CDAA369D}"/>
    <dgm:cxn modelId="{130F6F4A-62BF-43C8-BE59-5586DC564E9C}" type="presOf" srcId="{3E31DE36-4E18-4AF4-B3F1-87DD11036EA2}" destId="{75CDE021-75C2-4900-8A96-EF3F5D2BAF7D}" srcOrd="0" destOrd="0" presId="urn:microsoft.com/office/officeart/2005/8/layout/vList2"/>
    <dgm:cxn modelId="{D48B2086-FDD0-4851-B504-218572E589DB}" type="presOf" srcId="{15B81381-7BDF-4822-9B96-3E52CC72F736}" destId="{5E769FC4-6182-4ABE-8F4A-A07C60BA2256}" srcOrd="0" destOrd="0" presId="urn:microsoft.com/office/officeart/2005/8/layout/vList2"/>
    <dgm:cxn modelId="{14C47795-5447-437A-8EC0-9957B8E5331C}" srcId="{9F612EC9-48CF-42B6-80D7-C6D32AC57391}" destId="{3E31DE36-4E18-4AF4-B3F1-87DD11036EA2}" srcOrd="4" destOrd="0" parTransId="{FC239594-23D2-4EBB-B965-9484847D95F9}" sibTransId="{AACE4255-5F91-420F-ABCF-D9D783274929}"/>
    <dgm:cxn modelId="{4D3E64A1-75B1-4E90-B0AE-64E5CA399B32}" srcId="{9F612EC9-48CF-42B6-80D7-C6D32AC57391}" destId="{AB8D6960-B91F-4279-825F-1E7D7D058D88}" srcOrd="5" destOrd="0" parTransId="{9A7D3023-73BA-448B-95BB-9A740F913937}" sibTransId="{DB4986DF-4196-4BE7-A27B-B3FB085E7974}"/>
    <dgm:cxn modelId="{DEAAFAB0-DD00-4B9B-9F7F-0A4CE53E6AA1}" type="presOf" srcId="{11382B0E-B5A6-478A-995E-8B007FF1B857}" destId="{610093C5-7581-4124-9889-5E7F030458AF}" srcOrd="0" destOrd="0" presId="urn:microsoft.com/office/officeart/2005/8/layout/vList2"/>
    <dgm:cxn modelId="{EC3F69BF-CD1D-491E-8BA6-C00D1E2A3EB9}" srcId="{9F612EC9-48CF-42B6-80D7-C6D32AC57391}" destId="{15B81381-7BDF-4822-9B96-3E52CC72F736}" srcOrd="2" destOrd="0" parTransId="{A711B7A2-AFB0-446D-B280-7FE534B64358}" sibTransId="{867CF01E-29D5-4029-B013-497BCB52FB68}"/>
    <dgm:cxn modelId="{9C66A0D8-B5E1-4A25-BE21-88DF73120A02}" srcId="{9F612EC9-48CF-42B6-80D7-C6D32AC57391}" destId="{7FA6E0A5-5676-411E-9BA5-06FBC4B1B7A6}" srcOrd="3" destOrd="0" parTransId="{3E7D6A87-CBB1-4E52-8006-D8F6B4B6B99A}" sibTransId="{F7F9CCE7-7BC5-4A07-8543-B03179ABA406}"/>
    <dgm:cxn modelId="{B65F20DE-0DBC-4491-AC1F-F238F7BA78E5}" type="presOf" srcId="{AB8D6960-B91F-4279-825F-1E7D7D058D88}" destId="{BD2BDEF9-031C-4DF0-8571-5D65C932E23E}" srcOrd="0" destOrd="0" presId="urn:microsoft.com/office/officeart/2005/8/layout/vList2"/>
    <dgm:cxn modelId="{8969C483-167E-4BA4-8CDE-284B54519694}" type="presParOf" srcId="{C4309FA5-F47D-4615-8528-F33207229D8D}" destId="{610093C5-7581-4124-9889-5E7F030458AF}" srcOrd="0" destOrd="0" presId="urn:microsoft.com/office/officeart/2005/8/layout/vList2"/>
    <dgm:cxn modelId="{13D7475B-89D2-4813-9410-02660662681F}" type="presParOf" srcId="{C4309FA5-F47D-4615-8528-F33207229D8D}" destId="{C60A5BA0-0351-4832-BF7A-C61299382F63}" srcOrd="1" destOrd="0" presId="urn:microsoft.com/office/officeart/2005/8/layout/vList2"/>
    <dgm:cxn modelId="{2EE78FBB-0833-4C89-A50A-4FB52BE5FBEC}" type="presParOf" srcId="{C4309FA5-F47D-4615-8528-F33207229D8D}" destId="{A27414C1-23C5-425A-801C-4788F515FB13}" srcOrd="2" destOrd="0" presId="urn:microsoft.com/office/officeart/2005/8/layout/vList2"/>
    <dgm:cxn modelId="{C100CBB5-AF84-43FF-9E91-B42BC5E87181}" type="presParOf" srcId="{C4309FA5-F47D-4615-8528-F33207229D8D}" destId="{CBB87D24-086A-473F-B61E-9CEBB3D69563}" srcOrd="3" destOrd="0" presId="urn:microsoft.com/office/officeart/2005/8/layout/vList2"/>
    <dgm:cxn modelId="{4B2BD53B-2C07-4F50-942C-27A78D4A9E04}" type="presParOf" srcId="{C4309FA5-F47D-4615-8528-F33207229D8D}" destId="{5E769FC4-6182-4ABE-8F4A-A07C60BA2256}" srcOrd="4" destOrd="0" presId="urn:microsoft.com/office/officeart/2005/8/layout/vList2"/>
    <dgm:cxn modelId="{1C3DE6A8-BB39-4A10-8EBF-B132E8424446}" type="presParOf" srcId="{C4309FA5-F47D-4615-8528-F33207229D8D}" destId="{A48F380B-F6EB-43A1-BDC2-F5DF018D9E52}" srcOrd="5" destOrd="0" presId="urn:microsoft.com/office/officeart/2005/8/layout/vList2"/>
    <dgm:cxn modelId="{70A755C6-0728-4B58-ACC5-D7C8A7ECEB19}" type="presParOf" srcId="{C4309FA5-F47D-4615-8528-F33207229D8D}" destId="{B292B534-815E-4EC5-B516-E510FB96451C}" srcOrd="6" destOrd="0" presId="urn:microsoft.com/office/officeart/2005/8/layout/vList2"/>
    <dgm:cxn modelId="{4D6EC0D5-D081-4C2A-A266-E13DF2A4156C}" type="presParOf" srcId="{C4309FA5-F47D-4615-8528-F33207229D8D}" destId="{2DF7B843-045B-4174-A852-DECF770AFDA9}" srcOrd="7" destOrd="0" presId="urn:microsoft.com/office/officeart/2005/8/layout/vList2"/>
    <dgm:cxn modelId="{C57FE313-B7F3-4EB1-9745-590E25637ECF}" type="presParOf" srcId="{C4309FA5-F47D-4615-8528-F33207229D8D}" destId="{75CDE021-75C2-4900-8A96-EF3F5D2BAF7D}" srcOrd="8" destOrd="0" presId="urn:microsoft.com/office/officeart/2005/8/layout/vList2"/>
    <dgm:cxn modelId="{113ED26D-5E0A-4378-9BA4-D6C929E298B4}" type="presParOf" srcId="{C4309FA5-F47D-4615-8528-F33207229D8D}" destId="{FF004B1A-23FE-44C5-89C1-47FD0FDD1A86}" srcOrd="9" destOrd="0" presId="urn:microsoft.com/office/officeart/2005/8/layout/vList2"/>
    <dgm:cxn modelId="{EA38E6B8-BFB3-45B0-9618-943064A47D5A}" type="presParOf" srcId="{C4309FA5-F47D-4615-8528-F33207229D8D}" destId="{BD2BDEF9-031C-4DF0-8571-5D65C932E23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60B40-4C99-4802-BCFB-D6C4071632F8}">
      <dsp:nvSpPr>
        <dsp:cNvPr id="0" name=""/>
        <dsp:cNvSpPr/>
      </dsp:nvSpPr>
      <dsp:spPr>
        <a:xfrm>
          <a:off x="1363892" y="2007"/>
          <a:ext cx="5455569" cy="10400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853" tIns="264167" rIns="105853" bIns="26416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Create a self-sustained green energy system</a:t>
          </a:r>
        </a:p>
      </dsp:txBody>
      <dsp:txXfrm>
        <a:off x="1363892" y="2007"/>
        <a:ext cx="5455569" cy="1040029"/>
      </dsp:txXfrm>
    </dsp:sp>
    <dsp:sp modelId="{3D1F2483-31B5-479B-9F05-D66E92B282B0}">
      <dsp:nvSpPr>
        <dsp:cNvPr id="0" name=""/>
        <dsp:cNvSpPr/>
      </dsp:nvSpPr>
      <dsp:spPr>
        <a:xfrm>
          <a:off x="0" y="2007"/>
          <a:ext cx="1363892" cy="10400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173" tIns="102732" rIns="72173" bIns="10273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Create</a:t>
          </a:r>
        </a:p>
      </dsp:txBody>
      <dsp:txXfrm>
        <a:off x="0" y="2007"/>
        <a:ext cx="1363892" cy="1040029"/>
      </dsp:txXfrm>
    </dsp:sp>
    <dsp:sp modelId="{6DFFFCC7-EFEB-4E65-BBF0-9DAEB3DB01B9}">
      <dsp:nvSpPr>
        <dsp:cNvPr id="0" name=""/>
        <dsp:cNvSpPr/>
      </dsp:nvSpPr>
      <dsp:spPr>
        <a:xfrm>
          <a:off x="1363892" y="1104438"/>
          <a:ext cx="5455569" cy="10400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853" tIns="264167" rIns="105853" bIns="26416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Develop a remote-control system for power source control</a:t>
          </a:r>
        </a:p>
      </dsp:txBody>
      <dsp:txXfrm>
        <a:off x="1363892" y="1104438"/>
        <a:ext cx="5455569" cy="1040029"/>
      </dsp:txXfrm>
    </dsp:sp>
    <dsp:sp modelId="{95F24531-4A5A-4999-A90B-216A4C407083}">
      <dsp:nvSpPr>
        <dsp:cNvPr id="0" name=""/>
        <dsp:cNvSpPr/>
      </dsp:nvSpPr>
      <dsp:spPr>
        <a:xfrm>
          <a:off x="0" y="1104438"/>
          <a:ext cx="1363892" cy="10400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173" tIns="102732" rIns="72173" bIns="10273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Develop</a:t>
          </a:r>
        </a:p>
      </dsp:txBody>
      <dsp:txXfrm>
        <a:off x="0" y="1104438"/>
        <a:ext cx="1363892" cy="1040029"/>
      </dsp:txXfrm>
    </dsp:sp>
    <dsp:sp modelId="{CF10689F-EFF5-49A5-AB6C-50CE5DB3C202}">
      <dsp:nvSpPr>
        <dsp:cNvPr id="0" name=""/>
        <dsp:cNvSpPr/>
      </dsp:nvSpPr>
      <dsp:spPr>
        <a:xfrm>
          <a:off x="1363892" y="2206869"/>
          <a:ext cx="5455569" cy="10400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853" tIns="264167" rIns="105853" bIns="26416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Gain a better understanding of power generation controls </a:t>
          </a:r>
        </a:p>
      </dsp:txBody>
      <dsp:txXfrm>
        <a:off x="1363892" y="2206869"/>
        <a:ext cx="5455569" cy="1040029"/>
      </dsp:txXfrm>
    </dsp:sp>
    <dsp:sp modelId="{E17BF669-7A6F-4942-99BC-D02E89EFEDAF}">
      <dsp:nvSpPr>
        <dsp:cNvPr id="0" name=""/>
        <dsp:cNvSpPr/>
      </dsp:nvSpPr>
      <dsp:spPr>
        <a:xfrm>
          <a:off x="0" y="2206869"/>
          <a:ext cx="1363892" cy="10400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173" tIns="102732" rIns="72173" bIns="10273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Gain</a:t>
          </a:r>
        </a:p>
      </dsp:txBody>
      <dsp:txXfrm>
        <a:off x="0" y="2206869"/>
        <a:ext cx="1363892" cy="1040029"/>
      </dsp:txXfrm>
    </dsp:sp>
    <dsp:sp modelId="{E9FC7B5D-B18B-4BF5-B23B-C405C07C3565}">
      <dsp:nvSpPr>
        <dsp:cNvPr id="0" name=""/>
        <dsp:cNvSpPr/>
      </dsp:nvSpPr>
      <dsp:spPr>
        <a:xfrm>
          <a:off x="1363892" y="3309300"/>
          <a:ext cx="5455569" cy="10400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853" tIns="264167" rIns="105853" bIns="26416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Lessen the need for large scaled power generation facilities</a:t>
          </a:r>
        </a:p>
      </dsp:txBody>
      <dsp:txXfrm>
        <a:off x="1363892" y="3309300"/>
        <a:ext cx="5455569" cy="1040029"/>
      </dsp:txXfrm>
    </dsp:sp>
    <dsp:sp modelId="{6206B51C-EF44-4908-AAAB-E89B4C031CA7}">
      <dsp:nvSpPr>
        <dsp:cNvPr id="0" name=""/>
        <dsp:cNvSpPr/>
      </dsp:nvSpPr>
      <dsp:spPr>
        <a:xfrm>
          <a:off x="0" y="3309300"/>
          <a:ext cx="1363892" cy="10400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173" tIns="102732" rIns="72173" bIns="10273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Lessen</a:t>
          </a:r>
        </a:p>
      </dsp:txBody>
      <dsp:txXfrm>
        <a:off x="0" y="3309300"/>
        <a:ext cx="1363892" cy="10400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7CEDB-8624-4876-A535-BCBA33C332C2}">
      <dsp:nvSpPr>
        <dsp:cNvPr id="0" name=""/>
        <dsp:cNvSpPr/>
      </dsp:nvSpPr>
      <dsp:spPr>
        <a:xfrm>
          <a:off x="0" y="1235"/>
          <a:ext cx="717753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AECC17-B541-4A8E-91D7-B5F6B8744E32}">
      <dsp:nvSpPr>
        <dsp:cNvPr id="0" name=""/>
        <dsp:cNvSpPr/>
      </dsp:nvSpPr>
      <dsp:spPr>
        <a:xfrm>
          <a:off x="0" y="1235"/>
          <a:ext cx="7177539" cy="842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Solar panel supply power to both internal and external loads and charger system.</a:t>
          </a:r>
        </a:p>
      </dsp:txBody>
      <dsp:txXfrm>
        <a:off x="0" y="1235"/>
        <a:ext cx="7177539" cy="842438"/>
      </dsp:txXfrm>
    </dsp:sp>
    <dsp:sp modelId="{8B0407B8-7F21-4E24-B962-0499C4D48DE1}">
      <dsp:nvSpPr>
        <dsp:cNvPr id="0" name=""/>
        <dsp:cNvSpPr/>
      </dsp:nvSpPr>
      <dsp:spPr>
        <a:xfrm>
          <a:off x="0" y="843673"/>
          <a:ext cx="717753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292FA-23E9-4E31-8E7C-D06C0EDDE0C6}">
      <dsp:nvSpPr>
        <dsp:cNvPr id="0" name=""/>
        <dsp:cNvSpPr/>
      </dsp:nvSpPr>
      <dsp:spPr>
        <a:xfrm>
          <a:off x="0" y="843673"/>
          <a:ext cx="7177539" cy="842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Have the system switch between voltage sources</a:t>
          </a:r>
        </a:p>
      </dsp:txBody>
      <dsp:txXfrm>
        <a:off x="0" y="843673"/>
        <a:ext cx="7177539" cy="842438"/>
      </dsp:txXfrm>
    </dsp:sp>
    <dsp:sp modelId="{89929119-A24F-42AE-A643-8582EA0C9664}">
      <dsp:nvSpPr>
        <dsp:cNvPr id="0" name=""/>
        <dsp:cNvSpPr/>
      </dsp:nvSpPr>
      <dsp:spPr>
        <a:xfrm>
          <a:off x="0" y="1686111"/>
          <a:ext cx="717753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9F7D42-F350-4921-82D6-CE4677672367}">
      <dsp:nvSpPr>
        <dsp:cNvPr id="0" name=""/>
        <dsp:cNvSpPr/>
      </dsp:nvSpPr>
      <dsp:spPr>
        <a:xfrm>
          <a:off x="0" y="1686111"/>
          <a:ext cx="7177539" cy="842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Wireless transmission of system data</a:t>
          </a:r>
        </a:p>
      </dsp:txBody>
      <dsp:txXfrm>
        <a:off x="0" y="1686111"/>
        <a:ext cx="7177539" cy="8424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6767A-97CC-4A30-AF0A-215757564098}">
      <dsp:nvSpPr>
        <dsp:cNvPr id="0" name=""/>
        <dsp:cNvSpPr/>
      </dsp:nvSpPr>
      <dsp:spPr>
        <a:xfrm>
          <a:off x="0" y="85907"/>
          <a:ext cx="6144432" cy="834228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err="1"/>
            <a:t>Topsolar</a:t>
          </a:r>
        </a:p>
      </dsp:txBody>
      <dsp:txXfrm>
        <a:off x="40724" y="126631"/>
        <a:ext cx="6062984" cy="752780"/>
      </dsp:txXfrm>
    </dsp:sp>
    <dsp:sp modelId="{8E317363-1F63-4ECD-A3BE-A173F4B0C52B}">
      <dsp:nvSpPr>
        <dsp:cNvPr id="0" name=""/>
        <dsp:cNvSpPr/>
      </dsp:nvSpPr>
      <dsp:spPr>
        <a:xfrm>
          <a:off x="0" y="980615"/>
          <a:ext cx="6144432" cy="834228"/>
        </a:xfrm>
        <a:prstGeom prst="roundRect">
          <a:avLst/>
        </a:prstGeom>
        <a:solidFill>
          <a:schemeClr val="accent1">
            <a:shade val="80000"/>
            <a:hueOff val="102577"/>
            <a:satOff val="2409"/>
            <a:lumOff val="681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20-watt output</a:t>
          </a:r>
        </a:p>
      </dsp:txBody>
      <dsp:txXfrm>
        <a:off x="40724" y="1021339"/>
        <a:ext cx="6062984" cy="752780"/>
      </dsp:txXfrm>
    </dsp:sp>
    <dsp:sp modelId="{50C599E8-E86B-494E-9DB5-34CA36983FCB}">
      <dsp:nvSpPr>
        <dsp:cNvPr id="0" name=""/>
        <dsp:cNvSpPr/>
      </dsp:nvSpPr>
      <dsp:spPr>
        <a:xfrm>
          <a:off x="0" y="1875323"/>
          <a:ext cx="6144432" cy="834228"/>
        </a:xfrm>
        <a:prstGeom prst="roundRect">
          <a:avLst/>
        </a:prstGeom>
        <a:solidFill>
          <a:schemeClr val="accent1">
            <a:shade val="80000"/>
            <a:hueOff val="205154"/>
            <a:satOff val="4818"/>
            <a:lumOff val="1363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orbel" panose="020B0503020204020204"/>
            </a:rPr>
            <a:t>Monocrystal</a:t>
          </a:r>
          <a:endParaRPr lang="en-US" sz="2100" kern="1200"/>
        </a:p>
      </dsp:txBody>
      <dsp:txXfrm>
        <a:off x="40724" y="1916047"/>
        <a:ext cx="6062984" cy="752780"/>
      </dsp:txXfrm>
    </dsp:sp>
    <dsp:sp modelId="{CE11C3EA-6409-4D36-AD91-57D391B78B4A}">
      <dsp:nvSpPr>
        <dsp:cNvPr id="0" name=""/>
        <dsp:cNvSpPr/>
      </dsp:nvSpPr>
      <dsp:spPr>
        <a:xfrm>
          <a:off x="0" y="2770032"/>
          <a:ext cx="6144432" cy="834228"/>
        </a:xfrm>
        <a:prstGeom prst="roundRect">
          <a:avLst/>
        </a:prstGeom>
        <a:solidFill>
          <a:schemeClr val="accent1">
            <a:shade val="80000"/>
            <a:hueOff val="307730"/>
            <a:satOff val="7226"/>
            <a:lumOff val="20453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The panel comes with the ability to adjust the angle to any degree needed for power generation</a:t>
          </a:r>
        </a:p>
      </dsp:txBody>
      <dsp:txXfrm>
        <a:off x="40724" y="2810756"/>
        <a:ext cx="6062984" cy="752780"/>
      </dsp:txXfrm>
    </dsp:sp>
    <dsp:sp modelId="{F112B474-BB4A-4C59-AEC6-CB2AD56FD6A6}">
      <dsp:nvSpPr>
        <dsp:cNvPr id="0" name=""/>
        <dsp:cNvSpPr/>
      </dsp:nvSpPr>
      <dsp:spPr>
        <a:xfrm>
          <a:off x="0" y="3664740"/>
          <a:ext cx="6144432" cy="834228"/>
        </a:xfrm>
        <a:prstGeom prst="roundRect">
          <a:avLst/>
        </a:prstGeom>
        <a:solidFill>
          <a:schemeClr val="accent1">
            <a:shade val="80000"/>
            <a:hueOff val="410307"/>
            <a:satOff val="9635"/>
            <a:lumOff val="2727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Initial panel testing done with a program </a:t>
          </a:r>
          <a:r>
            <a:rPr lang="en-US" sz="2100" kern="1200" err="1"/>
            <a:t>pv</a:t>
          </a:r>
          <a:r>
            <a:rPr lang="en-US" sz="2100" kern="1200"/>
            <a:t>-watts</a:t>
          </a:r>
        </a:p>
      </dsp:txBody>
      <dsp:txXfrm>
        <a:off x="40724" y="3705464"/>
        <a:ext cx="6062984" cy="7527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093C5-7581-4124-9889-5E7F030458AF}">
      <dsp:nvSpPr>
        <dsp:cNvPr id="0" name=""/>
        <dsp:cNvSpPr/>
      </dsp:nvSpPr>
      <dsp:spPr>
        <a:xfrm>
          <a:off x="0" y="274297"/>
          <a:ext cx="773545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Initially developed PCB with lithium-ion compatible chip</a:t>
          </a:r>
        </a:p>
      </dsp:txBody>
      <dsp:txXfrm>
        <a:off x="22246" y="296543"/>
        <a:ext cx="7690958" cy="411223"/>
      </dsp:txXfrm>
    </dsp:sp>
    <dsp:sp modelId="{A27414C1-23C5-425A-801C-4788F515FB13}">
      <dsp:nvSpPr>
        <dsp:cNvPr id="0" name=""/>
        <dsp:cNvSpPr/>
      </dsp:nvSpPr>
      <dsp:spPr>
        <a:xfrm>
          <a:off x="0" y="784732"/>
          <a:ext cx="773545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Attempted to cook PCB in UCF reflow oven to no avail</a:t>
          </a:r>
        </a:p>
      </dsp:txBody>
      <dsp:txXfrm>
        <a:off x="22246" y="806978"/>
        <a:ext cx="7690958" cy="411223"/>
      </dsp:txXfrm>
    </dsp:sp>
    <dsp:sp modelId="{5E769FC4-6182-4ABE-8F4A-A07C60BA2256}">
      <dsp:nvSpPr>
        <dsp:cNvPr id="0" name=""/>
        <dsp:cNvSpPr/>
      </dsp:nvSpPr>
      <dsp:spPr>
        <a:xfrm>
          <a:off x="0" y="1295166"/>
          <a:ext cx="773545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orbel" panose="020B0503020204020204"/>
            </a:rPr>
            <a:t>First PCB printing was done incorrectly by company, forcing us to remake</a:t>
          </a:r>
        </a:p>
      </dsp:txBody>
      <dsp:txXfrm>
        <a:off x="22246" y="1317412"/>
        <a:ext cx="7690958" cy="411223"/>
      </dsp:txXfrm>
    </dsp:sp>
    <dsp:sp modelId="{B292B534-815E-4EC5-B516-E510FB96451C}">
      <dsp:nvSpPr>
        <dsp:cNvPr id="0" name=""/>
        <dsp:cNvSpPr/>
      </dsp:nvSpPr>
      <dsp:spPr>
        <a:xfrm>
          <a:off x="0" y="1805602"/>
          <a:ext cx="773545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orbel" panose="020B0503020204020204"/>
            </a:rPr>
            <a:t>Coding was slow and tedious</a:t>
          </a:r>
          <a:endParaRPr lang="en-US" sz="1900" kern="1200"/>
        </a:p>
      </dsp:txBody>
      <dsp:txXfrm>
        <a:off x="22246" y="1827848"/>
        <a:ext cx="7690958" cy="411223"/>
      </dsp:txXfrm>
    </dsp:sp>
    <dsp:sp modelId="{75CDE021-75C2-4900-8A96-EF3F5D2BAF7D}">
      <dsp:nvSpPr>
        <dsp:cNvPr id="0" name=""/>
        <dsp:cNvSpPr/>
      </dsp:nvSpPr>
      <dsp:spPr>
        <a:xfrm>
          <a:off x="0" y="2316037"/>
          <a:ext cx="773545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orbel" panose="020B0503020204020204"/>
            </a:rPr>
            <a:t>Unexpected costs due to complexity of PCB and reprinting</a:t>
          </a:r>
        </a:p>
      </dsp:txBody>
      <dsp:txXfrm>
        <a:off x="22246" y="2338283"/>
        <a:ext cx="7690958" cy="411223"/>
      </dsp:txXfrm>
    </dsp:sp>
    <dsp:sp modelId="{BD2BDEF9-031C-4DF0-8571-5D65C932E23E}">
      <dsp:nvSpPr>
        <dsp:cNvPr id="0" name=""/>
        <dsp:cNvSpPr/>
      </dsp:nvSpPr>
      <dsp:spPr>
        <a:xfrm>
          <a:off x="0" y="2826471"/>
          <a:ext cx="773545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Corbel" panose="020B0503020204020204"/>
            </a:rPr>
            <a:t>Housing for our system was unexpectedly expensive</a:t>
          </a:r>
        </a:p>
      </dsp:txBody>
      <dsp:txXfrm>
        <a:off x="22246" y="2848717"/>
        <a:ext cx="7690958" cy="411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74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54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97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49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95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61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96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7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9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44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4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7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5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5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8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4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6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0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7">
            <a:extLst>
              <a:ext uri="{FF2B5EF4-FFF2-40B4-BE49-F238E27FC236}">
                <a16:creationId xmlns:a16="http://schemas.microsoft.com/office/drawing/2014/main" id="{3F1527C3-06F4-4F4D-B364-8E9726645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BF1C23D2-D74F-4456-AD7B-904A6E28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578577AD-563A-4936-9ACB-FDCF29841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C9F3743-BFAB-4636-81C7-ACD99C694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FC58029E-BC15-45E4-AA28-CC80C96A3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1CBB721-7EDD-4FEA-9D6B-A3656D9F4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4C945CDA-4F14-4FA0-B272-B1E25B4FA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34" name="Rectangle 15">
            <a:extLst>
              <a:ext uri="{FF2B5EF4-FFF2-40B4-BE49-F238E27FC236}">
                <a16:creationId xmlns:a16="http://schemas.microsoft.com/office/drawing/2014/main" id="{E03BF673-8C68-4092-BF1B-53C57EFE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Freeform: Shape 17">
            <a:extLst>
              <a:ext uri="{FF2B5EF4-FFF2-40B4-BE49-F238E27FC236}">
                <a16:creationId xmlns:a16="http://schemas.microsoft.com/office/drawing/2014/main" id="{B1BDB70B-F0E6-4867-818F-C582494FB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083" y="0"/>
            <a:ext cx="11134917" cy="6858000"/>
          </a:xfrm>
          <a:custGeom>
            <a:avLst/>
            <a:gdLst>
              <a:gd name="connsiteX0" fmla="*/ 7627977 w 11134917"/>
              <a:gd name="connsiteY0" fmla="*/ 0 h 6858000"/>
              <a:gd name="connsiteX1" fmla="*/ 8129873 w 11134917"/>
              <a:gd name="connsiteY1" fmla="*/ 0 h 6858000"/>
              <a:gd name="connsiteX2" fmla="*/ 11134917 w 11134917"/>
              <a:gd name="connsiteY2" fmla="*/ 0 h 6858000"/>
              <a:gd name="connsiteX3" fmla="*/ 11134917 w 11134917"/>
              <a:gd name="connsiteY3" fmla="*/ 6858000 h 6858000"/>
              <a:gd name="connsiteX4" fmla="*/ 8129873 w 11134917"/>
              <a:gd name="connsiteY4" fmla="*/ 6858000 h 6858000"/>
              <a:gd name="connsiteX5" fmla="*/ 7627977 w 11134917"/>
              <a:gd name="connsiteY5" fmla="*/ 6858000 h 6858000"/>
              <a:gd name="connsiteX6" fmla="*/ 7627977 w 11134917"/>
              <a:gd name="connsiteY6" fmla="*/ 6857419 h 6858000"/>
              <a:gd name="connsiteX7" fmla="*/ 1921931 w 11134917"/>
              <a:gd name="connsiteY7" fmla="*/ 6850814 h 6858000"/>
              <a:gd name="connsiteX8" fmla="*/ 0 w 11134917"/>
              <a:gd name="connsiteY8" fmla="*/ 5325357 h 6858000"/>
              <a:gd name="connsiteX9" fmla="*/ 838199 w 11134917"/>
              <a:gd name="connsiteY9" fmla="*/ 7331 h 6858000"/>
              <a:gd name="connsiteX10" fmla="*/ 7627977 w 11134917"/>
              <a:gd name="connsiteY10" fmla="*/ 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34917" h="6858000">
                <a:moveTo>
                  <a:pt x="7627977" y="0"/>
                </a:moveTo>
                <a:lnTo>
                  <a:pt x="8129873" y="0"/>
                </a:lnTo>
                <a:lnTo>
                  <a:pt x="11134917" y="0"/>
                </a:lnTo>
                <a:lnTo>
                  <a:pt x="11134917" y="6858000"/>
                </a:lnTo>
                <a:lnTo>
                  <a:pt x="8129873" y="6858000"/>
                </a:lnTo>
                <a:lnTo>
                  <a:pt x="7627977" y="6858000"/>
                </a:lnTo>
                <a:lnTo>
                  <a:pt x="7627977" y="6857419"/>
                </a:lnTo>
                <a:lnTo>
                  <a:pt x="1921931" y="6850814"/>
                </a:lnTo>
                <a:lnTo>
                  <a:pt x="0" y="5325357"/>
                </a:lnTo>
                <a:lnTo>
                  <a:pt x="838199" y="7331"/>
                </a:lnTo>
                <a:lnTo>
                  <a:pt x="7627977" y="50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19">
            <a:extLst>
              <a:ext uri="{FF2B5EF4-FFF2-40B4-BE49-F238E27FC236}">
                <a16:creationId xmlns:a16="http://schemas.microsoft.com/office/drawing/2014/main" id="{1E52C707-F508-47B5-8864-8CC3EE0F0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2025" y="0"/>
            <a:ext cx="2436813" cy="68580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66B5DD9-1C9B-4957-AF7C-8E11C7E88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F9D480-2CEE-4037-8C1B-6380686300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EBF6F7B8-E51D-495D-B944-B8E2E84C5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F43BB0F7-F9F4-4CFA-9277-2B671DC70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D51F18A6-D926-4462-B110-63097184F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ED77B4F5-55D8-444A-9EFF-CAAA8CD69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6013" y="1072609"/>
            <a:ext cx="3041557" cy="4522647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>
                <a:solidFill>
                  <a:schemeClr val="tx2"/>
                </a:solidFill>
              </a:rPr>
              <a:t>2-Cycle Power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9032" y="1072609"/>
            <a:ext cx="6383207" cy="45226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sz="2000"/>
              <a:t>Group 37:</a:t>
            </a:r>
          </a:p>
          <a:p>
            <a:pPr algn="l">
              <a:buFont typeface="Arial"/>
              <a:buChar char="•"/>
            </a:pPr>
            <a:r>
              <a:rPr lang="en-US" sz="2000"/>
              <a:t>Alexander Carpenter</a:t>
            </a:r>
          </a:p>
          <a:p>
            <a:pPr algn="l">
              <a:buFont typeface="Arial"/>
              <a:buChar char="•"/>
            </a:pPr>
            <a:r>
              <a:rPr lang="en-US" sz="2000"/>
              <a:t>Brian Dunsmore</a:t>
            </a:r>
          </a:p>
          <a:p>
            <a:pPr algn="l">
              <a:buFont typeface="Arial"/>
              <a:buChar char="•"/>
            </a:pPr>
            <a:r>
              <a:rPr lang="en-US" sz="2000"/>
              <a:t>Christian Cruz Paez</a:t>
            </a:r>
          </a:p>
          <a:p>
            <a:pPr algn="l">
              <a:buFont typeface="Arial"/>
              <a:buChar char="•"/>
            </a:pPr>
            <a:r>
              <a:rPr lang="en-US" sz="2000"/>
              <a:t>Yonder Salomon</a:t>
            </a:r>
          </a:p>
        </p:txBody>
      </p:sp>
      <p:pic>
        <p:nvPicPr>
          <p:cNvPr id="4" name="Picture 4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9A09F811-DD69-5E76-936B-94E766DF9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778798" y="649558"/>
            <a:ext cx="1975625" cy="147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Content Placeholder 4">
            <a:extLst>
              <a:ext uri="{FF2B5EF4-FFF2-40B4-BE49-F238E27FC236}">
                <a16:creationId xmlns:a16="http://schemas.microsoft.com/office/drawing/2014/main" id="{747776AB-5A84-4545-AA41-8E304A87DB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5362726"/>
              </p:ext>
            </p:extLst>
          </p:nvPr>
        </p:nvGraphicFramePr>
        <p:xfrm>
          <a:off x="1723571" y="1959428"/>
          <a:ext cx="8740087" cy="34322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1117">
                  <a:extLst>
                    <a:ext uri="{9D8B030D-6E8A-4147-A177-3AD203B41FA5}">
                      <a16:colId xmlns:a16="http://schemas.microsoft.com/office/drawing/2014/main" val="287823063"/>
                    </a:ext>
                  </a:extLst>
                </a:gridCol>
                <a:gridCol w="1814285">
                  <a:extLst>
                    <a:ext uri="{9D8B030D-6E8A-4147-A177-3AD203B41FA5}">
                      <a16:colId xmlns:a16="http://schemas.microsoft.com/office/drawing/2014/main" val="256810829"/>
                    </a:ext>
                  </a:extLst>
                </a:gridCol>
                <a:gridCol w="1769401">
                  <a:extLst>
                    <a:ext uri="{9D8B030D-6E8A-4147-A177-3AD203B41FA5}">
                      <a16:colId xmlns:a16="http://schemas.microsoft.com/office/drawing/2014/main" val="3694122828"/>
                    </a:ext>
                  </a:extLst>
                </a:gridCol>
                <a:gridCol w="1669142">
                  <a:extLst>
                    <a:ext uri="{9D8B030D-6E8A-4147-A177-3AD203B41FA5}">
                      <a16:colId xmlns:a16="http://schemas.microsoft.com/office/drawing/2014/main" val="1947268081"/>
                    </a:ext>
                  </a:extLst>
                </a:gridCol>
                <a:gridCol w="1796142">
                  <a:extLst>
                    <a:ext uri="{9D8B030D-6E8A-4147-A177-3AD203B41FA5}">
                      <a16:colId xmlns:a16="http://schemas.microsoft.com/office/drawing/2014/main" val="4008611318"/>
                    </a:ext>
                  </a:extLst>
                </a:gridCol>
              </a:tblGrid>
              <a:tr h="727320">
                <a:tc>
                  <a:txBody>
                    <a:bodyPr/>
                    <a:lstStyle/>
                    <a:p>
                      <a:endParaRPr lang="en-US" sz="2000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77936" marR="77936" marT="0" marB="0"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Lithium-ion</a:t>
                      </a:r>
                    </a:p>
                  </a:txBody>
                  <a:tcPr marL="77936" marR="77936" marT="0" marB="0"/>
                </a:tc>
                <a:tc>
                  <a:txBody>
                    <a:bodyPr/>
                    <a:lstStyle/>
                    <a:p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Nickel Metal Hydride</a:t>
                      </a:r>
                    </a:p>
                  </a:txBody>
                  <a:tcPr marL="77936" marR="77936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Zinc-ion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77935" marR="77935" marT="0" marB="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Lead Acid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marL="77935" marR="77935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620396"/>
                  </a:ext>
                </a:extLst>
              </a:tr>
              <a:tr h="390012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Capacity</a:t>
                      </a:r>
                    </a:p>
                  </a:txBody>
                  <a:tcPr marL="77936" marR="77936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10 Ah</a:t>
                      </a:r>
                    </a:p>
                  </a:txBody>
                  <a:tcPr marL="77936" marR="77936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11 Ah</a:t>
                      </a:r>
                    </a:p>
                  </a:txBody>
                  <a:tcPr marL="77936" marR="77936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>
                          <a:effectLst/>
                        </a:rPr>
                        <a:t>7 Ah</a:t>
                      </a:r>
                      <a:endParaRPr lang="en-US"/>
                    </a:p>
                  </a:txBody>
                  <a:tcPr marL="77935" marR="77935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>
                          <a:effectLst/>
                        </a:rPr>
                        <a:t>7.7 Ah</a:t>
                      </a:r>
                      <a:endParaRPr lang="en-US"/>
                    </a:p>
                  </a:txBody>
                  <a:tcPr marL="77935" marR="77935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928589"/>
                  </a:ext>
                </a:extLst>
              </a:tr>
              <a:tr h="390012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Life Cycles</a:t>
                      </a:r>
                    </a:p>
                  </a:txBody>
                  <a:tcPr marL="77936" marR="77936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2000</a:t>
                      </a:r>
                    </a:p>
                  </a:txBody>
                  <a:tcPr marL="77936" marR="77936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500</a:t>
                      </a:r>
                    </a:p>
                  </a:txBody>
                  <a:tcPr marL="77936" marR="77936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>
                          <a:effectLst/>
                        </a:rPr>
                        <a:t>15000-50000</a:t>
                      </a:r>
                      <a:endParaRPr lang="en-US"/>
                    </a:p>
                  </a:txBody>
                  <a:tcPr marL="77935" marR="77935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>
                          <a:effectLst/>
                        </a:rPr>
                        <a:t>500</a:t>
                      </a:r>
                      <a:endParaRPr lang="en-US"/>
                    </a:p>
                  </a:txBody>
                  <a:tcPr marL="77935" marR="77935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195146"/>
                  </a:ext>
                </a:extLst>
              </a:tr>
              <a:tr h="379471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Dimensions</a:t>
                      </a:r>
                      <a:b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LxWxH</a:t>
                      </a:r>
                      <a:endParaRPr lang="en-US"/>
                    </a:p>
                  </a:txBody>
                  <a:tcPr marL="77936" marR="77936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effectLst/>
                          <a:latin typeface="Corbel"/>
                        </a:rPr>
                        <a:t>5.94 x 2.56 x 3.7 inches</a:t>
                      </a:r>
                      <a:endParaRPr lang="en-US"/>
                    </a:p>
                  </a:txBody>
                  <a:tcPr marL="77936" marR="77936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6.7 x 2.75 x 3.79 inches</a:t>
                      </a:r>
                    </a:p>
                  </a:txBody>
                  <a:tcPr marL="77936" marR="77936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>
                          <a:effectLst/>
                        </a:rPr>
                        <a:t>TBD</a:t>
                      </a:r>
                      <a:endParaRPr lang="en-US"/>
                    </a:p>
                  </a:txBody>
                  <a:tcPr marL="77935" marR="77935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>
                          <a:effectLst/>
                        </a:rPr>
                        <a:t>6.0 x 2.5 x 3.8 inches</a:t>
                      </a:r>
                      <a:endParaRPr lang="en-US"/>
                    </a:p>
                  </a:txBody>
                  <a:tcPr marL="77935" marR="77935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322161"/>
                  </a:ext>
                </a:extLst>
              </a:tr>
              <a:tr h="925285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Power 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type</a:t>
                      </a:r>
                    </a:p>
                  </a:txBody>
                  <a:tcPr marL="77936" marR="77936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Lithium &amp;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2000">
                          <a:effectLst/>
                        </a:rPr>
                        <a:t>graphite</a:t>
                      </a:r>
                    </a:p>
                  </a:txBody>
                  <a:tcPr marL="77936" marR="77936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Nickel &amp; Hydride</a:t>
                      </a:r>
                    </a:p>
                  </a:txBody>
                  <a:tcPr marL="77936" marR="77936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>
                          <a:effectLst/>
                        </a:rPr>
                        <a:t>Zinc &amp; 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2000">
                          <a:effectLst/>
                        </a:rPr>
                        <a:t>manganese</a:t>
                      </a:r>
                      <a:endParaRPr lang="en-US"/>
                    </a:p>
                  </a:txBody>
                  <a:tcPr marL="77935" marR="77935" marT="0" marB="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000">
                          <a:effectLst/>
                        </a:rPr>
                        <a:t>Sealed lead acid</a:t>
                      </a:r>
                      <a:endParaRPr lang="en-US"/>
                    </a:p>
                  </a:txBody>
                  <a:tcPr marL="77935" marR="77935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195998"/>
                  </a:ext>
                </a:extLst>
              </a:tr>
              <a:tr h="390012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Price</a:t>
                      </a:r>
                    </a:p>
                  </a:txBody>
                  <a:tcPr marL="77936" marR="77936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$70</a:t>
                      </a:r>
                    </a:p>
                  </a:txBody>
                  <a:tcPr marL="77936" marR="77936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$50</a:t>
                      </a:r>
                    </a:p>
                  </a:txBody>
                  <a:tcPr marL="77936" marR="77936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>
                          <a:effectLst/>
                        </a:rPr>
                        <a:t>~$50</a:t>
                      </a:r>
                      <a:endParaRPr lang="en-US"/>
                    </a:p>
                  </a:txBody>
                  <a:tcPr marL="77935" marR="77935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>
                          <a:effectLst/>
                        </a:rPr>
                        <a:t>$20</a:t>
                      </a:r>
                      <a:endParaRPr lang="en-US"/>
                    </a:p>
                  </a:txBody>
                  <a:tcPr marL="77935" marR="77935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05888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75024065-E563-BE8C-F1F5-528998F4E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653" y="639337"/>
            <a:ext cx="5102884" cy="1278673"/>
          </a:xfrm>
        </p:spPr>
        <p:txBody>
          <a:bodyPr/>
          <a:lstStyle/>
          <a:p>
            <a:r>
              <a:rPr lang="en-US"/>
              <a:t>Battery comparison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20B9AFF9-DEA6-33FD-0B0E-D1DE06605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5" y="3629"/>
            <a:ext cx="1382486" cy="184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8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0CB2D-45FC-4255-BCD5-21DD39880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091" y="676506"/>
            <a:ext cx="4647543" cy="1185333"/>
          </a:xfrm>
        </p:spPr>
        <p:txBody>
          <a:bodyPr>
            <a:normAutofit/>
          </a:bodyPr>
          <a:lstStyle/>
          <a:p>
            <a:r>
              <a:rPr lang="en-US"/>
              <a:t>Charge controller</a:t>
            </a: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671F8D34-7518-4C43-BEA6-F8E588B67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092" y="1886621"/>
            <a:ext cx="5461454" cy="2306239"/>
          </a:xfrm>
        </p:spPr>
        <p:txBody>
          <a:bodyPr>
            <a:normAutofit fontScale="92500"/>
          </a:bodyPr>
          <a:lstStyle/>
          <a:p>
            <a:r>
              <a:rPr lang="en-US"/>
              <a:t>Charge controllers are essential for safety</a:t>
            </a:r>
          </a:p>
          <a:p>
            <a:pPr>
              <a:buClr>
                <a:srgbClr val="1287C3"/>
              </a:buClr>
            </a:pPr>
            <a:r>
              <a:rPr lang="en-US"/>
              <a:t>Charge controllers help charge more efficiently</a:t>
            </a:r>
          </a:p>
          <a:p>
            <a:pPr>
              <a:buClr>
                <a:srgbClr val="1287C3"/>
              </a:buClr>
            </a:pPr>
            <a:r>
              <a:rPr lang="en-US"/>
              <a:t>Gives us accurate data to pull from</a:t>
            </a:r>
          </a:p>
          <a:p>
            <a:pPr>
              <a:buClr>
                <a:srgbClr val="1287C3"/>
              </a:buClr>
            </a:pPr>
            <a:r>
              <a:rPr lang="en-US"/>
              <a:t>Ultimately too expensive</a:t>
            </a: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A0B94B-6D15-4CDF-A947-0A72E2B925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69" b="5195"/>
          <a:stretch/>
        </p:blipFill>
        <p:spPr>
          <a:xfrm>
            <a:off x="2169516" y="4370379"/>
            <a:ext cx="2717116" cy="1648970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3" name="Picture 5" descr="A picture containing text, electric organ&#10;&#10;Description automatically generated">
            <a:extLst>
              <a:ext uri="{FF2B5EF4-FFF2-40B4-BE49-F238E27FC236}">
                <a16:creationId xmlns:a16="http://schemas.microsoft.com/office/drawing/2014/main" id="{9549712D-EE37-5489-D4A1-0E763555F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752" y="4370348"/>
            <a:ext cx="3071465" cy="1737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350822-0D4F-74EC-5155-7BCD9B2CF35B}"/>
              </a:ext>
            </a:extLst>
          </p:cNvPr>
          <p:cNvSpPr txBox="1"/>
          <p:nvPr/>
        </p:nvSpPr>
        <p:spPr>
          <a:xfrm>
            <a:off x="6833839" y="905107"/>
            <a:ext cx="4722541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ea typeface="+mn-lt"/>
                <a:cs typeface="+mn-lt"/>
              </a:rPr>
              <a:t>Battery charger IC</a:t>
            </a:r>
            <a:endParaRPr lang="en-US"/>
          </a:p>
          <a:p>
            <a:endParaRPr lang="en-US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E59D6845-B3F5-B5C1-A330-414A38F09876}"/>
              </a:ext>
            </a:extLst>
          </p:cNvPr>
          <p:cNvSpPr txBox="1">
            <a:spLocks/>
          </p:cNvSpPr>
          <p:nvPr/>
        </p:nvSpPr>
        <p:spPr>
          <a:xfrm>
            <a:off x="6942834" y="1890336"/>
            <a:ext cx="5136209" cy="2417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/>
              <a:t>Also allows for safety in our system</a:t>
            </a:r>
          </a:p>
          <a:p>
            <a:pPr>
              <a:buClr>
                <a:srgbClr val="1287C3"/>
              </a:buClr>
            </a:pPr>
            <a:r>
              <a:rPr lang="en-US" sz="2200"/>
              <a:t>Allows for an aspect of design</a:t>
            </a:r>
          </a:p>
          <a:p>
            <a:pPr>
              <a:buClr>
                <a:srgbClr val="1287C3"/>
              </a:buClr>
            </a:pPr>
            <a:r>
              <a:rPr lang="en-US" sz="2200"/>
              <a:t>Gives data through the IC</a:t>
            </a:r>
          </a:p>
          <a:p>
            <a:pPr>
              <a:buClr>
                <a:srgbClr val="1287C3"/>
              </a:buClr>
            </a:pPr>
            <a:r>
              <a:rPr lang="en-US" sz="2200"/>
              <a:t>Cost effective and cheap</a:t>
            </a:r>
          </a:p>
          <a:p>
            <a:pPr>
              <a:buClr>
                <a:srgbClr val="1287C3"/>
              </a:buClr>
            </a:pPr>
            <a:r>
              <a:rPr lang="en-US" sz="2200"/>
              <a:t>Common and accessible part from TI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B0E890C-199D-7D36-4017-15A9124B2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15" y="3629"/>
            <a:ext cx="1382486" cy="184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5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CAF98E3F-C845-4987-837A-C26D60C25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699118"/>
            <a:ext cx="7315199" cy="602068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4EC81F7-8C4C-431E-BCBD-C797FA670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395" y="-520700"/>
            <a:ext cx="8065528" cy="1752599"/>
          </a:xfrm>
        </p:spPr>
        <p:txBody>
          <a:bodyPr>
            <a:normAutofit/>
          </a:bodyPr>
          <a:lstStyle/>
          <a:p>
            <a:r>
              <a:rPr lang="en-US"/>
              <a:t>High Level System Architecture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7A09913-7434-8755-7BC3-570C44B0D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7473" y="3159"/>
            <a:ext cx="1460810" cy="17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49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CBFDB9A-F76A-445C-8E98-8EFC44528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395" y="-351367"/>
            <a:ext cx="8065528" cy="1752599"/>
          </a:xfrm>
        </p:spPr>
        <p:txBody>
          <a:bodyPr>
            <a:normAutofit/>
          </a:bodyPr>
          <a:lstStyle/>
          <a:p>
            <a:r>
              <a:rPr lang="en-US"/>
              <a:t>FET Based Logic Circuits</a:t>
            </a:r>
          </a:p>
        </p:txBody>
      </p:sp>
      <p:pic>
        <p:nvPicPr>
          <p:cNvPr id="5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213137A1-3F0B-42E2-818D-2C4E083D7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23" y="942669"/>
            <a:ext cx="4140433" cy="2403348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26C6276B-AF17-4FF2-9FCD-E28CE3400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4709" y="4408474"/>
            <a:ext cx="5692022" cy="1270543"/>
          </a:xfrm>
        </p:spPr>
        <p:txBody>
          <a:bodyPr>
            <a:normAutofit fontScale="92500"/>
          </a:bodyPr>
          <a:lstStyle/>
          <a:p>
            <a:r>
              <a:rPr lang="en-US"/>
              <a:t>Used to gate the input sources, software controlled.</a:t>
            </a:r>
          </a:p>
          <a:p>
            <a:pPr>
              <a:buClr>
                <a:srgbClr val="1287C3"/>
              </a:buClr>
            </a:pPr>
            <a:r>
              <a:rPr lang="en-US"/>
              <a:t>Based on NMOS-PMOS combinational logic using Logic Level featuring low </a:t>
            </a:r>
            <a:r>
              <a:rPr lang="en-US" err="1"/>
              <a:t>Rds</a:t>
            </a:r>
            <a:r>
              <a:rPr lang="en-US"/>
              <a:t> on for minimal thermal loss. </a:t>
            </a:r>
          </a:p>
          <a:p>
            <a:pPr marL="0" indent="0">
              <a:buClr>
                <a:srgbClr val="1287C3"/>
              </a:buClr>
              <a:buNone/>
            </a:pPr>
            <a:endParaRPr lang="en-US"/>
          </a:p>
          <a:p>
            <a:pPr>
              <a:buClr>
                <a:srgbClr val="1287C3"/>
              </a:buClr>
            </a:pPr>
            <a:endParaRPr lang="en-US"/>
          </a:p>
        </p:txBody>
      </p:sp>
      <p:pic>
        <p:nvPicPr>
          <p:cNvPr id="10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819EB0CE-FFD6-4AE9-8E97-843A52588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404" y="942524"/>
            <a:ext cx="3959614" cy="2436283"/>
          </a:xfrm>
          <a:prstGeom prst="rect">
            <a:avLst/>
          </a:pr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2156D407-C5C1-4AD0-8CBF-8031319D3B81}"/>
              </a:ext>
            </a:extLst>
          </p:cNvPr>
          <p:cNvSpPr txBox="1">
            <a:spLocks/>
          </p:cNvSpPr>
          <p:nvPr/>
        </p:nvSpPr>
        <p:spPr>
          <a:xfrm>
            <a:off x="5707552" y="4486765"/>
            <a:ext cx="5692022" cy="127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Battery Bypass Circuit.</a:t>
            </a:r>
          </a:p>
          <a:p>
            <a:pPr>
              <a:buClr>
                <a:srgbClr val="1287C3"/>
              </a:buClr>
            </a:pPr>
            <a:r>
              <a:rPr lang="en-US"/>
              <a:t>Used to deviate all of the system load from the battery when charging operations are in progress.</a:t>
            </a:r>
          </a:p>
          <a:p>
            <a:pPr>
              <a:buClr>
                <a:srgbClr val="1287C3"/>
              </a:buClr>
              <a:buFont typeface="Arial"/>
              <a:buChar char="•"/>
            </a:pPr>
            <a:endParaRPr lang="en-US"/>
          </a:p>
          <a:p>
            <a:pPr marL="0" indent="0">
              <a:buClr>
                <a:srgbClr val="1287C3"/>
              </a:buClr>
              <a:buNone/>
            </a:pPr>
            <a:endParaRPr lang="en-US"/>
          </a:p>
          <a:p>
            <a:pPr>
              <a:buClr>
                <a:srgbClr val="1287C3"/>
              </a:buClr>
            </a:pPr>
            <a:endParaRPr lang="en-US"/>
          </a:p>
        </p:txBody>
      </p:sp>
      <p:pic>
        <p:nvPicPr>
          <p:cNvPr id="2" name="Picture 2" descr="A picture containing electronics, adapter&#10;&#10;Description automatically generated">
            <a:extLst>
              <a:ext uri="{FF2B5EF4-FFF2-40B4-BE49-F238E27FC236}">
                <a16:creationId xmlns:a16="http://schemas.microsoft.com/office/drawing/2014/main" id="{F4CEB368-94A9-48A5-9F86-BD2FD7474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5157963"/>
            <a:ext cx="1581150" cy="1571275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80FE1EBD-D563-4F70-8777-D4502C7C8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148" y="5076442"/>
            <a:ext cx="2657475" cy="1784264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1761DED-7B50-9257-6DC9-9762FDBFB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7473" y="3159"/>
            <a:ext cx="1460810" cy="17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41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618A22C8-6C8F-4824-B747-1C3348358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0" y="958147"/>
            <a:ext cx="7048500" cy="3579632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C8CEF7C2-A727-4838-9DFD-EE84F272C8D2}"/>
              </a:ext>
            </a:extLst>
          </p:cNvPr>
          <p:cNvSpPr txBox="1">
            <a:spLocks/>
          </p:cNvSpPr>
          <p:nvPr/>
        </p:nvSpPr>
        <p:spPr>
          <a:xfrm>
            <a:off x="2955059" y="5265724"/>
            <a:ext cx="5692022" cy="127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TI's INA260</a:t>
            </a:r>
          </a:p>
          <a:p>
            <a:pPr>
              <a:buClr>
                <a:srgbClr val="1287C3"/>
              </a:buClr>
            </a:pPr>
            <a:r>
              <a:rPr lang="en-US"/>
              <a:t>Power sensor able to measure up to 15A @ 36V.</a:t>
            </a:r>
          </a:p>
          <a:p>
            <a:pPr>
              <a:buClr>
                <a:srgbClr val="1287C3"/>
              </a:buClr>
            </a:pPr>
            <a:r>
              <a:rPr lang="en-US"/>
              <a:t>Telemetry data transmitted via I2C</a:t>
            </a:r>
          </a:p>
          <a:p>
            <a:pPr>
              <a:buClr>
                <a:srgbClr val="1287C3"/>
              </a:buClr>
            </a:pPr>
            <a:endParaRPr lang="en-US"/>
          </a:p>
          <a:p>
            <a:pPr marL="0" indent="0">
              <a:buClr>
                <a:srgbClr val="1287C3"/>
              </a:buClr>
              <a:buNone/>
            </a:pPr>
            <a:endParaRPr lang="en-US"/>
          </a:p>
          <a:p>
            <a:pPr>
              <a:buClr>
                <a:srgbClr val="1287C3"/>
              </a:buClr>
            </a:pPr>
            <a:endParaRPr lang="en-US"/>
          </a:p>
        </p:txBody>
      </p:sp>
      <p:pic>
        <p:nvPicPr>
          <p:cNvPr id="8" name="Picture 8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38FFC882-4583-4130-82B3-D4122D31C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425" y="4451604"/>
            <a:ext cx="2743200" cy="19933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E9237BB-A00C-4F9A-A7C4-54C4A1D7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395" y="-351367"/>
            <a:ext cx="8065528" cy="1752599"/>
          </a:xfrm>
        </p:spPr>
        <p:txBody>
          <a:bodyPr>
            <a:normAutofit/>
          </a:bodyPr>
          <a:lstStyle/>
          <a:p>
            <a:r>
              <a:rPr lang="en-US"/>
              <a:t>Power Sensing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5D1DD57-0FD7-887D-387D-27209282E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7473" y="3159"/>
            <a:ext cx="1460810" cy="17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08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792959-8B5B-4E8B-8112-01C636FEB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726970"/>
            <a:ext cx="9784266" cy="2981691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3E10AC6-1CC7-4BB2-89E2-19DD88C3A3A2}"/>
              </a:ext>
            </a:extLst>
          </p:cNvPr>
          <p:cNvSpPr txBox="1">
            <a:spLocks/>
          </p:cNvSpPr>
          <p:nvPr/>
        </p:nvSpPr>
        <p:spPr>
          <a:xfrm>
            <a:off x="3250334" y="4951399"/>
            <a:ext cx="5692022" cy="127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AC to DC rectification and power conditioning</a:t>
            </a:r>
          </a:p>
          <a:p>
            <a:pPr>
              <a:buClr>
                <a:srgbClr val="1287C3"/>
              </a:buClr>
            </a:pPr>
            <a:r>
              <a:rPr lang="en-US"/>
              <a:t>Featuring a Pi Filter to maximize ripple reduction</a:t>
            </a:r>
          </a:p>
          <a:p>
            <a:pPr>
              <a:buClr>
                <a:srgbClr val="1287C3"/>
              </a:buClr>
            </a:pPr>
            <a:endParaRPr lang="en-US"/>
          </a:p>
          <a:p>
            <a:pPr marL="0" indent="0">
              <a:buClr>
                <a:srgbClr val="1287C3"/>
              </a:buClr>
              <a:buNone/>
            </a:pPr>
            <a:endParaRPr lang="en-US"/>
          </a:p>
          <a:p>
            <a:pPr>
              <a:buClr>
                <a:srgbClr val="1287C3"/>
              </a:buClr>
            </a:pPr>
            <a:endParaRPr lang="en-US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8E3DA0B-5BAB-AD96-21A2-806DBFA7B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7473" y="3159"/>
            <a:ext cx="1460810" cy="17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41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2231508-F990-493F-B7D7-78B24B78D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020" y="-608542"/>
            <a:ext cx="8065528" cy="1752599"/>
          </a:xfrm>
        </p:spPr>
        <p:txBody>
          <a:bodyPr>
            <a:normAutofit/>
          </a:bodyPr>
          <a:lstStyle/>
          <a:p>
            <a:r>
              <a:rPr lang="en-US"/>
              <a:t>Power Stages</a:t>
            </a:r>
          </a:p>
        </p:txBody>
      </p:sp>
      <p:pic>
        <p:nvPicPr>
          <p:cNvPr id="10" name="Picture 10" descr="Diagram, schematic, timeline&#10;&#10;Description automatically generated">
            <a:extLst>
              <a:ext uri="{FF2B5EF4-FFF2-40B4-BE49-F238E27FC236}">
                <a16:creationId xmlns:a16="http://schemas.microsoft.com/office/drawing/2014/main" id="{068EFB96-860B-4029-AAF6-DC6B6F913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066293"/>
            <a:ext cx="7124700" cy="1687439"/>
          </a:xfrm>
          <a:prstGeom prst="rect">
            <a:avLst/>
          </a:prstGeom>
        </p:spPr>
      </p:pic>
      <p:pic>
        <p:nvPicPr>
          <p:cNvPr id="11" name="Picture 11" descr="Diagram, schematic&#10;&#10;Description automatically generated">
            <a:extLst>
              <a:ext uri="{FF2B5EF4-FFF2-40B4-BE49-F238E27FC236}">
                <a16:creationId xmlns:a16="http://schemas.microsoft.com/office/drawing/2014/main" id="{7F255F21-2D3F-4E32-8E0A-CB413E3D3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" y="438725"/>
            <a:ext cx="8753475" cy="2555267"/>
          </a:xfrm>
          <a:prstGeom prst="rect">
            <a:avLst/>
          </a:pr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37CEC03A-D224-49F1-94DC-21EEF469161C}"/>
              </a:ext>
            </a:extLst>
          </p:cNvPr>
          <p:cNvSpPr txBox="1">
            <a:spLocks/>
          </p:cNvSpPr>
          <p:nvPr/>
        </p:nvSpPr>
        <p:spPr>
          <a:xfrm>
            <a:off x="8698634" y="893749"/>
            <a:ext cx="3444122" cy="188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High Efficiency TPS5420 Buck converter for 5V and 3.3V Voltage Rails.</a:t>
            </a:r>
          </a:p>
          <a:p>
            <a:pPr>
              <a:buClr>
                <a:srgbClr val="1287C3"/>
              </a:buClr>
            </a:pPr>
            <a:r>
              <a:rPr lang="en-US"/>
              <a:t>LM25118 Buck-Boost for main Bus voltage rail fed from AC or Solar Energy, anticipated input can range from 9 to about 20V.</a:t>
            </a:r>
          </a:p>
          <a:p>
            <a:pPr>
              <a:buClr>
                <a:srgbClr val="1287C3"/>
              </a:buClr>
            </a:pPr>
            <a:r>
              <a:rPr lang="en-US"/>
              <a:t>VBUS rail feeds all of the internal voltage rails (3.3V &amp; 5V), an external load and the battery charger circuit.</a:t>
            </a:r>
          </a:p>
          <a:p>
            <a:pPr>
              <a:buClr>
                <a:srgbClr val="1287C3"/>
              </a:buClr>
            </a:pPr>
            <a:endParaRPr lang="en-US"/>
          </a:p>
          <a:p>
            <a:pPr marL="0" indent="0">
              <a:buClr>
                <a:srgbClr val="1287C3"/>
              </a:buClr>
              <a:buNone/>
            </a:pPr>
            <a:endParaRPr lang="en-US"/>
          </a:p>
          <a:p>
            <a:pPr>
              <a:buClr>
                <a:srgbClr val="1287C3"/>
              </a:buClr>
            </a:pPr>
            <a:endParaRPr lang="en-US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2CF6A2D8-49DF-43F5-92D2-4A13A39C8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25" y="4656114"/>
            <a:ext cx="6086475" cy="2203497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E2A8ACD6-0D6B-F1CD-EF98-A0101F367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" y="5104842"/>
            <a:ext cx="1460810" cy="17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93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C4C37F00-BB69-4CEF-9907-FAD8087C1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377545"/>
            <a:ext cx="8582025" cy="3169210"/>
          </a:xfrm>
          <a:prstGeom prst="rect">
            <a:avLst/>
          </a:prstGeom>
        </p:spPr>
      </p:pic>
      <p:pic>
        <p:nvPicPr>
          <p:cNvPr id="5" name="Picture 5" descr="A picture containing text, electric organ&#10;&#10;Description automatically generated">
            <a:extLst>
              <a:ext uri="{FF2B5EF4-FFF2-40B4-BE49-F238E27FC236}">
                <a16:creationId xmlns:a16="http://schemas.microsoft.com/office/drawing/2014/main" id="{F3C66E16-5487-41DB-BF3B-D4BBC11FF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3543300"/>
            <a:ext cx="4010025" cy="2257425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72709BA6-6EC1-4CB2-B64B-1FB0F759797E}"/>
              </a:ext>
            </a:extLst>
          </p:cNvPr>
          <p:cNvSpPr txBox="1">
            <a:spLocks/>
          </p:cNvSpPr>
          <p:nvPr/>
        </p:nvSpPr>
        <p:spPr>
          <a:xfrm>
            <a:off x="6184034" y="4141774"/>
            <a:ext cx="4834772" cy="2251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Battery Charger IC</a:t>
            </a:r>
          </a:p>
          <a:p>
            <a:pPr>
              <a:buClr>
                <a:srgbClr val="1287C3"/>
              </a:buClr>
            </a:pPr>
            <a:r>
              <a:rPr lang="en-US"/>
              <a:t>Highly Reliable Resistor Configurable</a:t>
            </a:r>
          </a:p>
          <a:p>
            <a:pPr>
              <a:buClr>
                <a:srgbClr val="1287C3"/>
              </a:buClr>
            </a:pPr>
            <a:r>
              <a:rPr lang="en-US"/>
              <a:t>Charge Current merely dependent on T2 characteristics</a:t>
            </a:r>
          </a:p>
          <a:p>
            <a:pPr>
              <a:buClr>
                <a:srgbClr val="1287C3"/>
              </a:buClr>
            </a:pPr>
            <a:r>
              <a:rPr lang="en-US"/>
              <a:t>Charging current limited to 1A for a 7.2Ah Battery (C/7).</a:t>
            </a:r>
          </a:p>
          <a:p>
            <a:pPr marL="0" indent="0">
              <a:buClr>
                <a:srgbClr val="1287C3"/>
              </a:buClr>
              <a:buNone/>
            </a:pPr>
            <a:endParaRPr lang="en-US"/>
          </a:p>
          <a:p>
            <a:pPr>
              <a:buClr>
                <a:srgbClr val="1287C3"/>
              </a:buClr>
            </a:pPr>
            <a:endParaRPr lang="en-US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C3C3405-78AE-AB4C-5133-A4F63A066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7473" y="3159"/>
            <a:ext cx="1460810" cy="17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73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70BF016B-3B93-4512-991A-FCB24DB2327A}"/>
              </a:ext>
            </a:extLst>
          </p:cNvPr>
          <p:cNvSpPr txBox="1">
            <a:spLocks/>
          </p:cNvSpPr>
          <p:nvPr/>
        </p:nvSpPr>
        <p:spPr>
          <a:xfrm>
            <a:off x="2309" y="1055674"/>
            <a:ext cx="4834772" cy="2251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Raspberry Pi's RP2040 Main processing unit.</a:t>
            </a:r>
          </a:p>
          <a:p>
            <a:pPr>
              <a:buClr>
                <a:srgbClr val="1287C3"/>
              </a:buClr>
            </a:pPr>
            <a:r>
              <a:rPr lang="en-US"/>
              <a:t>ESP32 as coprocessor and Wireless Communications Module.</a:t>
            </a:r>
          </a:p>
          <a:p>
            <a:pPr>
              <a:buClr>
                <a:srgbClr val="1287C3"/>
              </a:buClr>
            </a:pPr>
            <a:r>
              <a:rPr lang="en-US"/>
              <a:t>UART bus for Inter Board Communications.</a:t>
            </a:r>
          </a:p>
          <a:p>
            <a:pPr>
              <a:buClr>
                <a:srgbClr val="1287C3"/>
              </a:buClr>
            </a:pPr>
            <a:r>
              <a:rPr lang="en-US"/>
              <a:t>Interrupt lines for seamless and reliable Data Link.</a:t>
            </a:r>
          </a:p>
          <a:p>
            <a:pPr>
              <a:buClr>
                <a:srgbClr val="1287C3"/>
              </a:buClr>
            </a:pPr>
            <a:endParaRPr lang="en-US"/>
          </a:p>
          <a:p>
            <a:pPr marL="0" indent="0">
              <a:buClr>
                <a:srgbClr val="1287C3"/>
              </a:buClr>
              <a:buNone/>
            </a:pPr>
            <a:endParaRPr lang="en-US"/>
          </a:p>
          <a:p>
            <a:pPr>
              <a:buClr>
                <a:srgbClr val="1287C3"/>
              </a:buClr>
            </a:pPr>
            <a:endParaRPr lang="en-US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3E33EC4-D4E3-91AA-6CE9-033A7EE01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7473" y="5030500"/>
            <a:ext cx="1460810" cy="1749999"/>
          </a:xfrm>
          <a:prstGeom prst="rect">
            <a:avLst/>
          </a:prstGeom>
        </p:spPr>
      </p:pic>
      <p:pic>
        <p:nvPicPr>
          <p:cNvPr id="3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82D0284E-F4FB-23AD-617F-624287FD4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132" y="66190"/>
            <a:ext cx="4834054" cy="3463889"/>
          </a:xfrm>
          <a:prstGeom prst="rect">
            <a:avLst/>
          </a:prstGeom>
        </p:spPr>
      </p:pic>
      <p:pic>
        <p:nvPicPr>
          <p:cNvPr id="4" name="Picture 10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3E841244-FABB-8DA0-52DE-BB3BFD6A1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620" y="888953"/>
            <a:ext cx="2743200" cy="1827657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D200CA45-EF1D-9F63-A4F3-3199CB56B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34" y="3044893"/>
            <a:ext cx="3793273" cy="3574605"/>
          </a:xfrm>
          <a:prstGeom prst="rect">
            <a:avLst/>
          </a:prstGeom>
        </p:spPr>
      </p:pic>
      <p:pic>
        <p:nvPicPr>
          <p:cNvPr id="12" name="Picture 12" descr="Diagram, schematic&#10;&#10;Description automatically generated">
            <a:extLst>
              <a:ext uri="{FF2B5EF4-FFF2-40B4-BE49-F238E27FC236}">
                <a16:creationId xmlns:a16="http://schemas.microsoft.com/office/drawing/2014/main" id="{1238EBC1-389B-D507-E176-325DC0ADC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6741" y="3533998"/>
            <a:ext cx="4211443" cy="324688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755C7FB-974A-01EE-A90A-96A89AD24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71" y="-608542"/>
            <a:ext cx="8065528" cy="1752599"/>
          </a:xfrm>
        </p:spPr>
        <p:txBody>
          <a:bodyPr>
            <a:normAutofit/>
          </a:bodyPr>
          <a:lstStyle/>
          <a:p>
            <a:r>
              <a:rPr lang="en-US"/>
              <a:t>Processing Units</a:t>
            </a:r>
          </a:p>
        </p:txBody>
      </p:sp>
    </p:spTree>
    <p:extLst>
      <p:ext uri="{BB962C8B-B14F-4D97-AF65-F5344CB8AC3E}">
        <p14:creationId xmlns:p14="http://schemas.microsoft.com/office/powerpoint/2010/main" val="2923254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0807DC7-EABB-45E0-98F5-6CA2E29C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020" y="-608542"/>
            <a:ext cx="8065528" cy="1752599"/>
          </a:xfrm>
        </p:spPr>
        <p:txBody>
          <a:bodyPr>
            <a:normAutofit/>
          </a:bodyPr>
          <a:lstStyle/>
          <a:p>
            <a:r>
              <a:rPr lang="en-US"/>
              <a:t>PCB Layout 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DE3B716-F3FF-4D5A-A236-B2CFE6082501}"/>
              </a:ext>
            </a:extLst>
          </p:cNvPr>
          <p:cNvSpPr txBox="1">
            <a:spLocks/>
          </p:cNvSpPr>
          <p:nvPr/>
        </p:nvSpPr>
        <p:spPr>
          <a:xfrm>
            <a:off x="1209661" y="237917"/>
            <a:ext cx="9769186" cy="2251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In order to facilitate troubleshooting and isolating potential issues with our design, the design was implemented using 2 PCB's. A </a:t>
            </a:r>
            <a:r>
              <a:rPr lang="en-US" b="1"/>
              <a:t>Power Conditioning Module</a:t>
            </a:r>
            <a:r>
              <a:rPr lang="en-US"/>
              <a:t> and an </a:t>
            </a:r>
            <a:r>
              <a:rPr lang="en-US" b="1"/>
              <a:t>Interface Module</a:t>
            </a:r>
            <a:r>
              <a:rPr lang="en-US"/>
              <a:t>.</a:t>
            </a:r>
          </a:p>
          <a:p>
            <a:pPr marL="0" indent="0">
              <a:buClr>
                <a:srgbClr val="1287C3"/>
              </a:buClr>
              <a:buNone/>
            </a:pPr>
            <a:endParaRPr lang="en-US"/>
          </a:p>
          <a:p>
            <a:pPr>
              <a:buClr>
                <a:srgbClr val="1287C3"/>
              </a:buClr>
            </a:pPr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0BD7774-F700-22B1-5DDF-0C975B8F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7473" y="3159"/>
            <a:ext cx="1460810" cy="1749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98D1D3-3F5D-DC11-1132-3E1FD21689E6}"/>
              </a:ext>
            </a:extLst>
          </p:cNvPr>
          <p:cNvSpPr txBox="1">
            <a:spLocks/>
          </p:cNvSpPr>
          <p:nvPr/>
        </p:nvSpPr>
        <p:spPr>
          <a:xfrm>
            <a:off x="2061981" y="612517"/>
            <a:ext cx="8065528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Power Conditioning Module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DE041585-FE3B-B05B-5324-D09666C50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25" y="1666449"/>
            <a:ext cx="7677614" cy="5086271"/>
          </a:xfrm>
          <a:prstGeom prst="rect">
            <a:avLst/>
          </a:prstGeom>
        </p:spPr>
      </p:pic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3F681967-5AA7-29B9-162C-415BA2E2B66A}"/>
              </a:ext>
            </a:extLst>
          </p:cNvPr>
          <p:cNvSpPr txBox="1">
            <a:spLocks/>
          </p:cNvSpPr>
          <p:nvPr/>
        </p:nvSpPr>
        <p:spPr>
          <a:xfrm>
            <a:off x="8549951" y="2482798"/>
            <a:ext cx="3444122" cy="1889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pPr>
              <a:buClr>
                <a:srgbClr val="1287C3"/>
              </a:buClr>
            </a:pPr>
            <a:r>
              <a:rPr lang="en-US"/>
              <a:t>2 – Layers</a:t>
            </a:r>
          </a:p>
          <a:p>
            <a:pPr>
              <a:buClr>
                <a:srgbClr val="1287C3"/>
              </a:buClr>
            </a:pPr>
            <a:r>
              <a:rPr lang="en-US"/>
              <a:t>Houses Regulators</a:t>
            </a:r>
          </a:p>
          <a:p>
            <a:pPr>
              <a:buClr>
                <a:srgbClr val="1287C3"/>
              </a:buClr>
            </a:pPr>
            <a:r>
              <a:rPr lang="en-US"/>
              <a:t>3.3V Switching Voltage Regulator</a:t>
            </a:r>
          </a:p>
          <a:p>
            <a:pPr>
              <a:buClr>
                <a:srgbClr val="1287C3"/>
              </a:buClr>
            </a:pPr>
            <a:r>
              <a:rPr lang="en-US"/>
              <a:t>5V </a:t>
            </a:r>
            <a:r>
              <a:rPr lang="en-US">
                <a:ea typeface="+mn-lt"/>
                <a:cs typeface="+mn-lt"/>
              </a:rPr>
              <a:t>Switching Voltage Regulator</a:t>
            </a:r>
          </a:p>
          <a:p>
            <a:pPr>
              <a:buClr>
                <a:srgbClr val="1287C3"/>
              </a:buClr>
            </a:pPr>
            <a:r>
              <a:rPr lang="en-US"/>
              <a:t>16V Buck-Boost Converter</a:t>
            </a:r>
          </a:p>
          <a:p>
            <a:pPr>
              <a:buClr>
                <a:srgbClr val="1287C3"/>
              </a:buClr>
            </a:pPr>
            <a:endParaRPr lang="en-US"/>
          </a:p>
          <a:p>
            <a:pPr marL="0" indent="0">
              <a:buClr>
                <a:srgbClr val="1287C3"/>
              </a:buClr>
              <a:buNone/>
            </a:pPr>
            <a:endParaRPr lang="en-US"/>
          </a:p>
          <a:p>
            <a:pPr>
              <a:buClr>
                <a:srgbClr val="1287C3"/>
              </a:buClr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79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7492D-4E50-4D9C-A14C-51674D9C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382" y="435723"/>
            <a:ext cx="3079596" cy="968092"/>
          </a:xfrm>
        </p:spPr>
        <p:txBody>
          <a:bodyPr/>
          <a:lstStyle/>
          <a:p>
            <a:r>
              <a:rPr lang="en-US">
                <a:cs typeface="Calibri Light"/>
              </a:rPr>
              <a:t>Motivation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F88BE-6FE3-45F2-9063-A635C637B2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0A988E99-9C3B-4BE9-8E7C-34A7BB077B0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00844670"/>
              </p:ext>
            </p:extLst>
          </p:nvPr>
        </p:nvGraphicFramePr>
        <p:xfrm>
          <a:off x="2682639" y="1405105"/>
          <a:ext cx="681946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3" name="Picture 4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AFF1FF82-7621-7B2B-8DA0-228FEDF20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485042" y="500875"/>
            <a:ext cx="1975625" cy="147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67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ACD97EF-0838-635A-E4BE-C679AD19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557" y="-552785"/>
            <a:ext cx="8065528" cy="1752599"/>
          </a:xfrm>
        </p:spPr>
        <p:txBody>
          <a:bodyPr>
            <a:normAutofit/>
          </a:bodyPr>
          <a:lstStyle/>
          <a:p>
            <a:r>
              <a:rPr lang="en-US"/>
              <a:t>PCB Layout 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2EE8A2-6B3F-7FD1-D617-F3E158E5FAEB}"/>
              </a:ext>
            </a:extLst>
          </p:cNvPr>
          <p:cNvSpPr txBox="1">
            <a:spLocks/>
          </p:cNvSpPr>
          <p:nvPr/>
        </p:nvSpPr>
        <p:spPr>
          <a:xfrm>
            <a:off x="2061981" y="194346"/>
            <a:ext cx="8065528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Interface Module 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AE79F16-8D5C-C80B-C3FF-12BFADDF7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29" y="1307656"/>
            <a:ext cx="8597590" cy="5357811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8918112A-5EF4-BE2E-A49D-832096747B04}"/>
              </a:ext>
            </a:extLst>
          </p:cNvPr>
          <p:cNvSpPr txBox="1">
            <a:spLocks/>
          </p:cNvSpPr>
          <p:nvPr/>
        </p:nvSpPr>
        <p:spPr>
          <a:xfrm>
            <a:off x="8839650" y="1734040"/>
            <a:ext cx="3496626" cy="2251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 – Layer Carrier Board for:</a:t>
            </a:r>
          </a:p>
          <a:p>
            <a:pPr>
              <a:buClr>
                <a:srgbClr val="1287C3"/>
              </a:buClr>
            </a:pPr>
            <a:r>
              <a:rPr lang="en-US"/>
              <a:t>All FET Logic Circuits</a:t>
            </a:r>
          </a:p>
          <a:p>
            <a:pPr>
              <a:buClr>
                <a:srgbClr val="1287C3"/>
              </a:buClr>
            </a:pPr>
            <a:r>
              <a:rPr lang="en-US"/>
              <a:t>Power Sensors</a:t>
            </a:r>
          </a:p>
          <a:p>
            <a:pPr>
              <a:buClr>
                <a:srgbClr val="1287C3"/>
              </a:buClr>
            </a:pPr>
            <a:r>
              <a:rPr lang="en-US"/>
              <a:t>Raspberry Pi Pico</a:t>
            </a:r>
          </a:p>
          <a:p>
            <a:pPr>
              <a:buClr>
                <a:srgbClr val="1287C3"/>
              </a:buClr>
            </a:pPr>
            <a:r>
              <a:rPr lang="en-US"/>
              <a:t>ESP32</a:t>
            </a:r>
          </a:p>
          <a:p>
            <a:pPr>
              <a:buClr>
                <a:srgbClr val="1287C3"/>
              </a:buClr>
            </a:pPr>
            <a:r>
              <a:rPr lang="en-US"/>
              <a:t>Battery Charger</a:t>
            </a:r>
          </a:p>
          <a:p>
            <a:pPr>
              <a:buClr>
                <a:srgbClr val="1287C3"/>
              </a:buClr>
            </a:pPr>
            <a:endParaRPr lang="en-US"/>
          </a:p>
          <a:p>
            <a:pPr marL="0" indent="0">
              <a:buClr>
                <a:srgbClr val="1287C3"/>
              </a:buClr>
              <a:buNone/>
            </a:pPr>
            <a:endParaRPr lang="en-US"/>
          </a:p>
          <a:p>
            <a:pPr>
              <a:buClr>
                <a:srgbClr val="1287C3"/>
              </a:buClr>
            </a:pPr>
            <a:endParaRPr 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1116EAD9-BE66-1860-0C4C-49AFD1414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7473" y="4900403"/>
            <a:ext cx="1460810" cy="17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18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65D2B21-0E61-8A70-AEFC-78C7A59A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557" y="-552785"/>
            <a:ext cx="8065528" cy="1752599"/>
          </a:xfrm>
        </p:spPr>
        <p:txBody>
          <a:bodyPr>
            <a:normAutofit/>
          </a:bodyPr>
          <a:lstStyle/>
          <a:p>
            <a:r>
              <a:rPr lang="en-US"/>
              <a:t>3D Printed Housing Assembly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ABE87A2-0907-575D-18BE-CF1324C0D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48" y="620638"/>
            <a:ext cx="3607418" cy="4157771"/>
          </a:xfrm>
          <a:prstGeom prst="rect">
            <a:avLst/>
          </a:prstGeom>
        </p:spPr>
      </p:pic>
      <p:pic>
        <p:nvPicPr>
          <p:cNvPr id="7" name="Picture 7" descr="A picture containing sky, hinge, metalware&#10;&#10;Description automatically generated">
            <a:extLst>
              <a:ext uri="{FF2B5EF4-FFF2-40B4-BE49-F238E27FC236}">
                <a16:creationId xmlns:a16="http://schemas.microsoft.com/office/drawing/2014/main" id="{AB9F3CB5-0EBB-C35E-D2B5-AEE9784CF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327" y="620029"/>
            <a:ext cx="4007005" cy="2272577"/>
          </a:xfrm>
          <a:prstGeom prst="rect">
            <a:avLst/>
          </a:prstGeom>
        </p:spPr>
      </p:pic>
      <p:pic>
        <p:nvPicPr>
          <p:cNvPr id="8" name="Picture 8" descr="A picture containing text, sky, hinge, metalware&#10;&#10;Description automatically generated">
            <a:extLst>
              <a:ext uri="{FF2B5EF4-FFF2-40B4-BE49-F238E27FC236}">
                <a16:creationId xmlns:a16="http://schemas.microsoft.com/office/drawing/2014/main" id="{299F46A5-79CA-99BD-8D2D-563E68FC2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327" y="2885983"/>
            <a:ext cx="4007006" cy="2275498"/>
          </a:xfrm>
          <a:prstGeom prst="rect">
            <a:avLst/>
          </a:prstGeom>
        </p:spPr>
      </p:pic>
      <p:pic>
        <p:nvPicPr>
          <p:cNvPr id="9" name="Picture 9" descr="Text&#10;&#10;Description automatically generated">
            <a:extLst>
              <a:ext uri="{FF2B5EF4-FFF2-40B4-BE49-F238E27FC236}">
                <a16:creationId xmlns:a16="http://schemas.microsoft.com/office/drawing/2014/main" id="{B5AB78B1-3DE0-F896-4455-0ECD96782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3692" y="623408"/>
            <a:ext cx="3059152" cy="452394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81D88BB-4DFA-0807-E248-A1FBF3C90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" y="5039793"/>
            <a:ext cx="1460810" cy="1749999"/>
          </a:xfrm>
          <a:prstGeom prst="rect">
            <a:avLst/>
          </a:prstGeom>
        </p:spPr>
      </p:pic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931D89C2-3080-F238-2E8E-821643407D70}"/>
              </a:ext>
            </a:extLst>
          </p:cNvPr>
          <p:cNvSpPr txBox="1">
            <a:spLocks/>
          </p:cNvSpPr>
          <p:nvPr/>
        </p:nvSpPr>
        <p:spPr>
          <a:xfrm>
            <a:off x="2158211" y="5339602"/>
            <a:ext cx="4686089" cy="904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287C3"/>
              </a:buClr>
            </a:pPr>
            <a:endParaRPr lang="en-US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579D789E-1BA0-7F73-521B-028F05D9FCBD}"/>
              </a:ext>
            </a:extLst>
          </p:cNvPr>
          <p:cNvSpPr txBox="1">
            <a:spLocks/>
          </p:cNvSpPr>
          <p:nvPr/>
        </p:nvSpPr>
        <p:spPr>
          <a:xfrm>
            <a:off x="4341992" y="6203821"/>
            <a:ext cx="3496626" cy="653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Designed on Fusion360</a:t>
            </a:r>
          </a:p>
          <a:p>
            <a:pPr>
              <a:buClr>
                <a:srgbClr val="1287C3"/>
              </a:buClr>
            </a:pPr>
            <a:endParaRPr lang="en-US"/>
          </a:p>
          <a:p>
            <a:pPr marL="0" indent="0">
              <a:buClr>
                <a:srgbClr val="1287C3"/>
              </a:buClr>
              <a:buNone/>
            </a:pPr>
            <a:endParaRPr lang="en-US"/>
          </a:p>
          <a:p>
            <a:pPr>
              <a:buClr>
                <a:srgbClr val="1287C3"/>
              </a:buClr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45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7B15946-382F-45AF-AB98-253366EE6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557" y="-552785"/>
            <a:ext cx="8065528" cy="1752599"/>
          </a:xfrm>
        </p:spPr>
        <p:txBody>
          <a:bodyPr>
            <a:normAutofit/>
          </a:bodyPr>
          <a:lstStyle/>
          <a:p>
            <a:r>
              <a:rPr lang="en-US"/>
              <a:t>Physical System</a:t>
            </a:r>
          </a:p>
        </p:txBody>
      </p:sp>
      <p:pic>
        <p:nvPicPr>
          <p:cNvPr id="6" name="Picture 6" descr="A picture containing text, indoor, container&#10;&#10;Description automatically generated">
            <a:extLst>
              <a:ext uri="{FF2B5EF4-FFF2-40B4-BE49-F238E27FC236}">
                <a16:creationId xmlns:a16="http://schemas.microsoft.com/office/drawing/2014/main" id="{6CBC8FE5-3A93-6010-ACE4-E2370EFFE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49405" y="531541"/>
            <a:ext cx="3657600" cy="2743200"/>
          </a:xfrm>
          <a:prstGeom prst="rect">
            <a:avLst/>
          </a:prstGeom>
        </p:spPr>
      </p:pic>
      <p:pic>
        <p:nvPicPr>
          <p:cNvPr id="7" name="Picture 7" descr="A picture containing electronics, connector&#10;&#10;Description automatically generated">
            <a:extLst>
              <a:ext uri="{FF2B5EF4-FFF2-40B4-BE49-F238E27FC236}">
                <a16:creationId xmlns:a16="http://schemas.microsoft.com/office/drawing/2014/main" id="{ED4F82CD-FFB1-4AFA-0A30-542FC4932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913" y="615175"/>
            <a:ext cx="4177990" cy="3124200"/>
          </a:xfrm>
          <a:prstGeom prst="rect">
            <a:avLst/>
          </a:prstGeom>
        </p:spPr>
      </p:pic>
      <p:pic>
        <p:nvPicPr>
          <p:cNvPr id="8" name="Picture 8" descr="A picture containing electronics, connector&#10;&#10;Description automatically generated">
            <a:extLst>
              <a:ext uri="{FF2B5EF4-FFF2-40B4-BE49-F238E27FC236}">
                <a16:creationId xmlns:a16="http://schemas.microsoft.com/office/drawing/2014/main" id="{6D46104D-2023-C1A1-E4E1-7B086853B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05" y="3738447"/>
            <a:ext cx="4034882" cy="302383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7DE6BDE4-AC60-DCC9-0A80-D7E44F754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180" y="616105"/>
            <a:ext cx="4174273" cy="3116765"/>
          </a:xfrm>
          <a:prstGeom prst="rect">
            <a:avLst/>
          </a:prstGeom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41376356-1369-5853-BD3F-C60C20E3CA24}"/>
              </a:ext>
            </a:extLst>
          </p:cNvPr>
          <p:cNvSpPr txBox="1">
            <a:spLocks/>
          </p:cNvSpPr>
          <p:nvPr/>
        </p:nvSpPr>
        <p:spPr>
          <a:xfrm>
            <a:off x="5540748" y="4447503"/>
            <a:ext cx="3496626" cy="2251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All housing</a:t>
            </a:r>
            <a:r>
              <a:rPr lang="en-US">
                <a:ea typeface="+mn-lt"/>
                <a:cs typeface="+mn-lt"/>
              </a:rPr>
              <a:t> assemblies </a:t>
            </a:r>
            <a:r>
              <a:rPr lang="en-US"/>
              <a:t>3D printed except for bottom part shown on previous slide.</a:t>
            </a:r>
          </a:p>
          <a:p>
            <a:pPr>
              <a:buClr>
                <a:srgbClr val="1287C3"/>
              </a:buClr>
            </a:pPr>
            <a:endParaRPr lang="en-US"/>
          </a:p>
          <a:p>
            <a:pPr marL="0" indent="0">
              <a:buClr>
                <a:srgbClr val="1287C3"/>
              </a:buClr>
              <a:buNone/>
            </a:pPr>
            <a:endParaRPr lang="en-US"/>
          </a:p>
          <a:p>
            <a:pPr>
              <a:buClr>
                <a:srgbClr val="1287C3"/>
              </a:buClr>
            </a:pPr>
            <a:endParaRPr lang="en-US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D77B3F3A-A47D-A50F-E3C6-34ACF820C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7473" y="5030500"/>
            <a:ext cx="1460810" cy="17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95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A9C86-B510-4C2D-AF9A-3CC281673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745" y="369498"/>
            <a:ext cx="10018713" cy="1752599"/>
          </a:xfrm>
        </p:spPr>
        <p:txBody>
          <a:bodyPr/>
          <a:lstStyle/>
          <a:p>
            <a:r>
              <a:rPr lang="en-US"/>
              <a:t>Software Development Language Selection</a:t>
            </a:r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54DA31DA-C152-4F70-8CBD-D97E39610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1054" y="4692611"/>
            <a:ext cx="1894936" cy="1880558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32A060C-2D5C-9CFB-92A0-01996DCDC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4" y="3629"/>
            <a:ext cx="1445986" cy="1924958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5AA447C-1ABE-A674-6EF1-9EC7884E7C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243608"/>
              </p:ext>
            </p:extLst>
          </p:nvPr>
        </p:nvGraphicFramePr>
        <p:xfrm>
          <a:off x="1673014" y="1662176"/>
          <a:ext cx="8168640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160">
                  <a:extLst>
                    <a:ext uri="{9D8B030D-6E8A-4147-A177-3AD203B41FA5}">
                      <a16:colId xmlns:a16="http://schemas.microsoft.com/office/drawing/2014/main" val="4144980828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3906597066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1367789499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90444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C, C++, C#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Java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Python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403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Libraries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Available with low level functionalities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Wide range of classes for various high level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Wide range of classes for various high level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008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Portability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Code must be recompiled for each different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Platform independent, code will work between 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Platform independent, code will work between 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566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Compiling 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Non-interpreted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Both compiled and interpreted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Interpreted language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91953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Compatibility with Raspberry Pi Pico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406783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Accessibility to Microcontroller-Specific Languages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err="1"/>
                        <a:t>MicroPython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10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661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5D7BC644-0403-63C4-443F-072544B2F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188" y="611107"/>
            <a:ext cx="6375738" cy="6209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31DBCE-036F-A8A6-995A-7876169CAA22}"/>
              </a:ext>
            </a:extLst>
          </p:cNvPr>
          <p:cNvSpPr txBox="1"/>
          <p:nvPr/>
        </p:nvSpPr>
        <p:spPr>
          <a:xfrm>
            <a:off x="1800446" y="-1011"/>
            <a:ext cx="727469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/>
              <a:t>Software Flowchart Overview</a:t>
            </a:r>
            <a:endParaRPr lang="en-US" sz="4000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8C260D5E-9B66-E0CB-A527-FE11B8286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4" y="3629"/>
            <a:ext cx="1445986" cy="192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23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80F4-C743-2195-06B0-3DAEBD7A0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809847"/>
            <a:ext cx="9593411" cy="1752599"/>
          </a:xfrm>
        </p:spPr>
        <p:txBody>
          <a:bodyPr/>
          <a:lstStyle/>
          <a:p>
            <a:r>
              <a:rPr lang="en-US" dirty="0"/>
              <a:t>System Controls &amp; User Influence on System</a:t>
            </a:r>
            <a:endParaRPr lang="en-US"/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F727D53-881B-5566-57B9-DDC35FD9D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310" y="2802797"/>
            <a:ext cx="9744039" cy="277286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016096-08C2-4807-FFB8-4CDCDC380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4" y="3629"/>
            <a:ext cx="1445986" cy="192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81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340A-3975-4EA6-B758-B6168479D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26" y="516690"/>
            <a:ext cx="10018713" cy="1752599"/>
          </a:xfrm>
        </p:spPr>
        <p:txBody>
          <a:bodyPr/>
          <a:lstStyle/>
          <a:p>
            <a:r>
              <a:rPr lang="en-US"/>
              <a:t>Wireless Transmission of System Data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C460B61F-A14B-7ED2-FCFC-D89806290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4" y="3629"/>
            <a:ext cx="1445986" cy="192495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83A41A67-3327-0266-E0E2-62F0C2D89FE2}"/>
              </a:ext>
            </a:extLst>
          </p:cNvPr>
          <p:cNvSpPr/>
          <p:nvPr/>
        </p:nvSpPr>
        <p:spPr>
          <a:xfrm>
            <a:off x="2013691" y="3522643"/>
            <a:ext cx="1513833" cy="120267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Host MCU (RP2040)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96B70544-02A3-EEC1-0A1E-54D2CC7125E0}"/>
              </a:ext>
            </a:extLst>
          </p:cNvPr>
          <p:cNvSpPr/>
          <p:nvPr/>
        </p:nvSpPr>
        <p:spPr>
          <a:xfrm>
            <a:off x="4634786" y="3619326"/>
            <a:ext cx="1514818" cy="100069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WiFi</a:t>
            </a:r>
            <a:r>
              <a:rPr lang="en-US" dirty="0"/>
              <a:t> Transceiver ESP8266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CCE32F-97B5-61EA-62D1-1A6FA34FADEA}"/>
              </a:ext>
            </a:extLst>
          </p:cNvPr>
          <p:cNvSpPr/>
          <p:nvPr/>
        </p:nvSpPr>
        <p:spPr>
          <a:xfrm>
            <a:off x="9372485" y="3620762"/>
            <a:ext cx="2019759" cy="936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Apache2 Server Running on a LAMP Framework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78655-4450-62F8-7831-5484020CCB61}"/>
              </a:ext>
            </a:extLst>
          </p:cNvPr>
          <p:cNvSpPr txBox="1"/>
          <p:nvPr/>
        </p:nvSpPr>
        <p:spPr>
          <a:xfrm>
            <a:off x="4019780" y="2045923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Send Data to Server Database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06512A-A9EA-246D-AE30-1E0385548CFF}"/>
              </a:ext>
            </a:extLst>
          </p:cNvPr>
          <p:cNvSpPr txBox="1"/>
          <p:nvPr/>
        </p:nvSpPr>
        <p:spPr>
          <a:xfrm>
            <a:off x="9105900" y="2045923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Receive Data via POST Request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2E60DA-8334-1071-0019-BE0F97DB6637}"/>
              </a:ext>
            </a:extLst>
          </p:cNvPr>
          <p:cNvSpPr txBox="1"/>
          <p:nvPr/>
        </p:nvSpPr>
        <p:spPr>
          <a:xfrm>
            <a:off x="4019780" y="5589682"/>
            <a:ext cx="25136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Receive Data from Server's UI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97A5AD-A4ED-55AC-2BF9-62F1117954CA}"/>
              </a:ext>
            </a:extLst>
          </p:cNvPr>
          <p:cNvSpPr txBox="1"/>
          <p:nvPr/>
        </p:nvSpPr>
        <p:spPr>
          <a:xfrm>
            <a:off x="9004912" y="543360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Send Data from UI using Python Socket Library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4DBC54-8516-26DC-C895-289F17F06148}"/>
              </a:ext>
            </a:extLst>
          </p:cNvPr>
          <p:cNvSpPr txBox="1"/>
          <p:nvPr/>
        </p:nvSpPr>
        <p:spPr>
          <a:xfrm>
            <a:off x="3230238" y="3147610"/>
            <a:ext cx="16323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Serial Comm. Via UART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2A2ED26-6928-5911-9250-F6A45B056BD9}"/>
              </a:ext>
            </a:extLst>
          </p:cNvPr>
          <p:cNvCxnSpPr/>
          <p:nvPr/>
        </p:nvCxnSpPr>
        <p:spPr>
          <a:xfrm flipV="1">
            <a:off x="3525512" y="4113995"/>
            <a:ext cx="1107194" cy="128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9830998-C417-701E-816B-6C95A3DA513E}"/>
              </a:ext>
            </a:extLst>
          </p:cNvPr>
          <p:cNvCxnSpPr>
            <a:cxnSpLocks/>
          </p:cNvCxnSpPr>
          <p:nvPr/>
        </p:nvCxnSpPr>
        <p:spPr>
          <a:xfrm flipV="1">
            <a:off x="5269849" y="2635898"/>
            <a:ext cx="5507" cy="9492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E4F772-A08F-8D00-9334-B8827E40B194}"/>
              </a:ext>
            </a:extLst>
          </p:cNvPr>
          <p:cNvCxnSpPr>
            <a:cxnSpLocks/>
          </p:cNvCxnSpPr>
          <p:nvPr/>
        </p:nvCxnSpPr>
        <p:spPr>
          <a:xfrm flipV="1">
            <a:off x="5269848" y="4637295"/>
            <a:ext cx="5507" cy="9492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272E21-8EB0-525A-5B8E-E1E29A9E6D0B}"/>
              </a:ext>
            </a:extLst>
          </p:cNvPr>
          <p:cNvCxnSpPr>
            <a:cxnSpLocks/>
          </p:cNvCxnSpPr>
          <p:nvPr/>
        </p:nvCxnSpPr>
        <p:spPr>
          <a:xfrm flipV="1">
            <a:off x="10374331" y="2635898"/>
            <a:ext cx="5507" cy="9492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4F4BDD-25CB-CF7E-4951-21680F6EFF40}"/>
              </a:ext>
            </a:extLst>
          </p:cNvPr>
          <p:cNvCxnSpPr>
            <a:cxnSpLocks/>
          </p:cNvCxnSpPr>
          <p:nvPr/>
        </p:nvCxnSpPr>
        <p:spPr>
          <a:xfrm flipV="1">
            <a:off x="10374330" y="4554668"/>
            <a:ext cx="5507" cy="9492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18B46A2-AFEB-03AB-C29D-8F7B326E8A8F}"/>
              </a:ext>
            </a:extLst>
          </p:cNvPr>
          <p:cNvSpPr txBox="1"/>
          <p:nvPr/>
        </p:nvSpPr>
        <p:spPr>
          <a:xfrm>
            <a:off x="5727394" y="2165272"/>
            <a:ext cx="42121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. . . . . . . . . . . . . . . . . . . . . . . . 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071990-876D-0FFF-E501-6635F7B31782}"/>
              </a:ext>
            </a:extLst>
          </p:cNvPr>
          <p:cNvSpPr txBox="1"/>
          <p:nvPr/>
        </p:nvSpPr>
        <p:spPr>
          <a:xfrm>
            <a:off x="5451972" y="5571320"/>
            <a:ext cx="42121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. . . . . . . . . . . . . . . . . . . . . . . . .</a:t>
            </a:r>
          </a:p>
        </p:txBody>
      </p:sp>
    </p:spTree>
    <p:extLst>
      <p:ext uri="{BB962C8B-B14F-4D97-AF65-F5344CB8AC3E}">
        <p14:creationId xmlns:p14="http://schemas.microsoft.com/office/powerpoint/2010/main" val="4026449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9FAC-B8A3-48D7-8C47-96623DDB5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293" y="326277"/>
            <a:ext cx="4348215" cy="846667"/>
          </a:xfrm>
        </p:spPr>
        <p:txBody>
          <a:bodyPr>
            <a:normAutofit/>
          </a:bodyPr>
          <a:lstStyle/>
          <a:p>
            <a:r>
              <a:rPr lang="en-US"/>
              <a:t>Total project costs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9CFA5992-3256-42CA-989B-C31C5B87F4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231813"/>
              </p:ext>
            </p:extLst>
          </p:nvPr>
        </p:nvGraphicFramePr>
        <p:xfrm>
          <a:off x="1598341" y="1170878"/>
          <a:ext cx="5729126" cy="45070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4536">
                  <a:extLst>
                    <a:ext uri="{9D8B030D-6E8A-4147-A177-3AD203B41FA5}">
                      <a16:colId xmlns:a16="http://schemas.microsoft.com/office/drawing/2014/main" val="2616131174"/>
                    </a:ext>
                  </a:extLst>
                </a:gridCol>
                <a:gridCol w="1584590">
                  <a:extLst>
                    <a:ext uri="{9D8B030D-6E8A-4147-A177-3AD203B41FA5}">
                      <a16:colId xmlns:a16="http://schemas.microsoft.com/office/drawing/2014/main" val="2338106110"/>
                    </a:ext>
                  </a:extLst>
                </a:gridCol>
              </a:tblGrid>
              <a:tr h="375587">
                <a:tc>
                  <a:txBody>
                    <a:bodyPr/>
                    <a:lstStyle/>
                    <a:p>
                      <a:r>
                        <a:rPr lang="en-US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152771"/>
                  </a:ext>
                </a:extLst>
              </a:tr>
              <a:tr h="37558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" sz="1800" b="0" i="0" u="none" strike="noStrike" noProof="0">
                          <a:latin typeface="Corbel"/>
                        </a:rPr>
                        <a:t>Raspberry Pi Pico (RP2040)</a:t>
                      </a:r>
                      <a:endParaRPr lang="en-US" sz="1800" b="0" i="0" u="none" strike="noStrike" noProof="0">
                        <a:latin typeface="Corbe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orbel"/>
                        </a:rPr>
                        <a:t>$15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409172"/>
                  </a:ext>
                </a:extLst>
              </a:tr>
              <a:tr h="37558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Solar panels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orbel"/>
                        </a:rPr>
                        <a:t>$50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660083"/>
                  </a:ext>
                </a:extLst>
              </a:tr>
              <a:tr h="37558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orbel"/>
                        </a:rPr>
                        <a:t>Submersible water pumps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orbel"/>
                        </a:rPr>
                        <a:t>$65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221248"/>
                  </a:ext>
                </a:extLst>
              </a:tr>
              <a:tr h="37558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Battery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orbel"/>
                        </a:rPr>
                        <a:t>$30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900605"/>
                  </a:ext>
                </a:extLst>
              </a:tr>
              <a:tr h="37558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Project housings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orbel"/>
                        </a:rPr>
                        <a:t>$100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880185"/>
                  </a:ext>
                </a:extLst>
              </a:tr>
              <a:tr h="37558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LCD Display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orbel"/>
                        </a:rPr>
                        <a:t>$20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335497"/>
                  </a:ext>
                </a:extLst>
              </a:tr>
              <a:tr h="37558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PCB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orbel"/>
                        </a:rPr>
                        <a:t>$100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062660"/>
                  </a:ext>
                </a:extLst>
              </a:tr>
              <a:tr h="37558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PCB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orbel"/>
                        </a:rPr>
                        <a:t>$118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420082"/>
                  </a:ext>
                </a:extLst>
              </a:tr>
              <a:tr h="37558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orbel"/>
                        </a:rPr>
                        <a:t>All sensors 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orbel"/>
                        </a:rPr>
                        <a:t>$25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839179"/>
                  </a:ext>
                </a:extLst>
              </a:tr>
              <a:tr h="37558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0"/>
                        <a:t>Additional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orbel"/>
                        </a:rPr>
                        <a:t>$115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650841"/>
                  </a:ext>
                </a:extLst>
              </a:tr>
              <a:tr h="37558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/>
                        <a:t>Total Parts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/>
                        <a:t>~$640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809188"/>
                  </a:ext>
                </a:extLst>
              </a:tr>
            </a:tbl>
          </a:graphicData>
        </a:graphic>
      </p:graphicFrame>
      <p:pic>
        <p:nvPicPr>
          <p:cNvPr id="3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B349B7E-1A72-5436-2137-033AE0118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010" y="3236070"/>
            <a:ext cx="2743200" cy="253032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1088E71-8E9C-BACE-D635-DCAA20AC2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693" y="449766"/>
            <a:ext cx="2743200" cy="27432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0AFFC89-1C20-D5C4-7477-B44E5A31B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15" y="3629"/>
            <a:ext cx="1382486" cy="184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FC3EA-45D1-6BC8-D559-DAEF78DF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384" y="1495148"/>
            <a:ext cx="4482045" cy="1147690"/>
          </a:xfrm>
        </p:spPr>
        <p:txBody>
          <a:bodyPr/>
          <a:lstStyle/>
          <a:p>
            <a:r>
              <a:rPr lang="en-US"/>
              <a:t>Work distribution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41E9D79-05CB-6B44-9BDF-8FBA89A7CC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4326040"/>
              </p:ext>
            </p:extLst>
          </p:nvPr>
        </p:nvGraphicFramePr>
        <p:xfrm>
          <a:off x="1393902" y="2667000"/>
          <a:ext cx="10111627" cy="1854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073">
                  <a:extLst>
                    <a:ext uri="{9D8B030D-6E8A-4147-A177-3AD203B41FA5}">
                      <a16:colId xmlns:a16="http://schemas.microsoft.com/office/drawing/2014/main" val="119324348"/>
                    </a:ext>
                  </a:extLst>
                </a:gridCol>
                <a:gridCol w="1851579">
                  <a:extLst>
                    <a:ext uri="{9D8B030D-6E8A-4147-A177-3AD203B41FA5}">
                      <a16:colId xmlns:a16="http://schemas.microsoft.com/office/drawing/2014/main" val="1029008809"/>
                    </a:ext>
                  </a:extLst>
                </a:gridCol>
                <a:gridCol w="2022325">
                  <a:extLst>
                    <a:ext uri="{9D8B030D-6E8A-4147-A177-3AD203B41FA5}">
                      <a16:colId xmlns:a16="http://schemas.microsoft.com/office/drawing/2014/main" val="2992969336"/>
                    </a:ext>
                  </a:extLst>
                </a:gridCol>
                <a:gridCol w="2022325">
                  <a:extLst>
                    <a:ext uri="{9D8B030D-6E8A-4147-A177-3AD203B41FA5}">
                      <a16:colId xmlns:a16="http://schemas.microsoft.com/office/drawing/2014/main" val="1952036540"/>
                    </a:ext>
                  </a:extLst>
                </a:gridCol>
                <a:gridCol w="2022325">
                  <a:extLst>
                    <a:ext uri="{9D8B030D-6E8A-4147-A177-3AD203B41FA5}">
                      <a16:colId xmlns:a16="http://schemas.microsoft.com/office/drawing/2014/main" val="1662789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Alex Carpenter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Chris Cruz-Paez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Brian Dunsmore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Yonder Salomon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98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PCB controllers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243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System 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292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Hardware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136904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Power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630508"/>
                  </a:ext>
                </a:extLst>
              </a:tr>
            </a:tbl>
          </a:graphicData>
        </a:graphic>
      </p:graphicFrame>
      <p:pic>
        <p:nvPicPr>
          <p:cNvPr id="3" name="Picture 6">
            <a:extLst>
              <a:ext uri="{FF2B5EF4-FFF2-40B4-BE49-F238E27FC236}">
                <a16:creationId xmlns:a16="http://schemas.microsoft.com/office/drawing/2014/main" id="{7D384D27-1EE6-E679-D874-0852D7CC3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5" y="3629"/>
            <a:ext cx="1382486" cy="184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17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1">
            <a:extLst>
              <a:ext uri="{FF2B5EF4-FFF2-40B4-BE49-F238E27FC236}">
                <a16:creationId xmlns:a16="http://schemas.microsoft.com/office/drawing/2014/main" id="{08F94D66-27EC-4CB8-8226-D7F41C161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55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663D03-09D1-4572-BE94-058AB8A5F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9568" y="5443544"/>
            <a:ext cx="6233454" cy="835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/>
              <a:t>Finalized project progress </a:t>
            </a:r>
          </a:p>
        </p:txBody>
      </p:sp>
      <p:pic>
        <p:nvPicPr>
          <p:cNvPr id="4" name="Picture 4" descr="Chart, bar chart, funnel chart&#10;&#10;Description automatically generated">
            <a:extLst>
              <a:ext uri="{FF2B5EF4-FFF2-40B4-BE49-F238E27FC236}">
                <a16:creationId xmlns:a16="http://schemas.microsoft.com/office/drawing/2014/main" id="{0CBDCEE8-006D-8688-01FE-E1C3336548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" t="1320" r="9211" b="4094"/>
          <a:stretch/>
        </p:blipFill>
        <p:spPr>
          <a:xfrm>
            <a:off x="3897351" y="275063"/>
            <a:ext cx="7603092" cy="5324705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4699EEE5-33C7-6F5F-75CF-76DE5F492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15" y="3629"/>
            <a:ext cx="1382486" cy="184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71092D16-14DA-4606-831F-0DB3EEECB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93" name="Freeform 6">
              <a:extLst>
                <a:ext uri="{FF2B5EF4-FFF2-40B4-BE49-F238E27FC236}">
                  <a16:creationId xmlns:a16="http://schemas.microsoft.com/office/drawing/2014/main" id="{81806E72-5EFD-4407-B492-2EBC71FF5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BA81CA3B-9A2E-4F71-BF99-2C58BA76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95" name="Freeform 8">
              <a:extLst>
                <a:ext uri="{FF2B5EF4-FFF2-40B4-BE49-F238E27FC236}">
                  <a16:creationId xmlns:a16="http://schemas.microsoft.com/office/drawing/2014/main" id="{D00EF4F3-D70F-44D5-A71C-69C3FA0D28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96" name="Freeform 9">
              <a:extLst>
                <a:ext uri="{FF2B5EF4-FFF2-40B4-BE49-F238E27FC236}">
                  <a16:creationId xmlns:a16="http://schemas.microsoft.com/office/drawing/2014/main" id="{2CC930FA-FD42-4EF1-A9AB-0F9C30238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97" name="Freeform 10">
              <a:extLst>
                <a:ext uri="{FF2B5EF4-FFF2-40B4-BE49-F238E27FC236}">
                  <a16:creationId xmlns:a16="http://schemas.microsoft.com/office/drawing/2014/main" id="{F18F276C-D13F-46CF-9880-2050C2DBF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98" name="Freeform 11">
              <a:extLst>
                <a:ext uri="{FF2B5EF4-FFF2-40B4-BE49-F238E27FC236}">
                  <a16:creationId xmlns:a16="http://schemas.microsoft.com/office/drawing/2014/main" id="{EAB50995-FA10-4035-B16D-7D3989B2B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495F286-48FB-499D-BAB2-04331750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706" y="685800"/>
            <a:ext cx="9742318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Goals and Objectives</a:t>
            </a:r>
          </a:p>
        </p:txBody>
      </p:sp>
      <p:graphicFrame>
        <p:nvGraphicFramePr>
          <p:cNvPr id="59" name="Content Placeholder 2">
            <a:extLst>
              <a:ext uri="{FF2B5EF4-FFF2-40B4-BE49-F238E27FC236}">
                <a16:creationId xmlns:a16="http://schemas.microsoft.com/office/drawing/2014/main" id="{8D0AA198-F651-44C3-9BDC-69E0971A869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72766486"/>
              </p:ext>
            </p:extLst>
          </p:nvPr>
        </p:nvGraphicFramePr>
        <p:xfrm>
          <a:off x="1760705" y="2694562"/>
          <a:ext cx="7177539" cy="2529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" name="Picture 4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7184EA31-5091-9D93-DF44-C3D60C18E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364237" y="584509"/>
            <a:ext cx="1975625" cy="1479396"/>
          </a:xfrm>
          <a:prstGeom prst="rect">
            <a:avLst/>
          </a:prstGeom>
        </p:spPr>
      </p:pic>
      <p:pic>
        <p:nvPicPr>
          <p:cNvPr id="33" name="Picture 33" descr="A picture containing floor, indoor, blue&#10;&#10;Description automatically generated">
            <a:extLst>
              <a:ext uri="{FF2B5EF4-FFF2-40B4-BE49-F238E27FC236}">
                <a16:creationId xmlns:a16="http://schemas.microsoft.com/office/drawing/2014/main" id="{849F6324-AD68-5C99-C330-D4EE09140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9251" y="4539011"/>
            <a:ext cx="2457450" cy="1943100"/>
          </a:xfrm>
          <a:prstGeom prst="rect">
            <a:avLst/>
          </a:prstGeom>
        </p:spPr>
      </p:pic>
      <p:pic>
        <p:nvPicPr>
          <p:cNvPr id="34" name="Picture 34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0DFADD38-341A-36A5-2079-B2A9002DE2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0428" y="4543541"/>
            <a:ext cx="262890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62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24">
            <a:extLst>
              <a:ext uri="{FF2B5EF4-FFF2-40B4-BE49-F238E27FC236}">
                <a16:creationId xmlns:a16="http://schemas.microsoft.com/office/drawing/2014/main" id="{99CAC3B1-4879-424D-8F15-206277196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A4A7-B8DE-4016-AC1E-9C31EA84D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420" y="870640"/>
            <a:ext cx="4794894" cy="1918540"/>
          </a:xfrm>
        </p:spPr>
        <p:txBody>
          <a:bodyPr>
            <a:normAutofit/>
          </a:bodyPr>
          <a:lstStyle/>
          <a:p>
            <a:r>
              <a:rPr lang="en-US" sz="3600"/>
              <a:t>Major Project challenges </a:t>
            </a:r>
          </a:p>
        </p:txBody>
      </p:sp>
      <p:sp>
        <p:nvSpPr>
          <p:cNvPr id="61" name="Freeform 6">
            <a:extLst>
              <a:ext uri="{FF2B5EF4-FFF2-40B4-BE49-F238E27FC236}">
                <a16:creationId xmlns:a16="http://schemas.microsoft.com/office/drawing/2014/main" id="{E34CC1C8-EBDD-4AEA-83E6-B27575B6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649700" y="0"/>
            <a:ext cx="1063625" cy="2782888"/>
          </a:xfrm>
          <a:custGeom>
            <a:avLst/>
            <a:gdLst/>
            <a:ahLst/>
            <a:cxnLst/>
            <a:rect l="0" t="0" r="r" b="b"/>
            <a:pathLst>
              <a:path w="670" h="1753">
                <a:moveTo>
                  <a:pt x="0" y="1696"/>
                </a:moveTo>
                <a:lnTo>
                  <a:pt x="225" y="1753"/>
                </a:lnTo>
                <a:lnTo>
                  <a:pt x="670" y="0"/>
                </a:lnTo>
                <a:lnTo>
                  <a:pt x="430" y="0"/>
                </a:lnTo>
                <a:lnTo>
                  <a:pt x="0" y="169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2" name="Freeform 7">
            <a:extLst>
              <a:ext uri="{FF2B5EF4-FFF2-40B4-BE49-F238E27FC236}">
                <a16:creationId xmlns:a16="http://schemas.microsoft.com/office/drawing/2014/main" id="{D6B38644-B85D-4211-9526-5B4C2A662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2116425" y="0"/>
            <a:ext cx="1035050" cy="2673350"/>
          </a:xfrm>
          <a:custGeom>
            <a:avLst/>
            <a:gdLst/>
            <a:ahLst/>
            <a:cxnLst/>
            <a:rect l="0" t="0" r="r" b="b"/>
            <a:pathLst>
              <a:path w="652" h="1684">
                <a:moveTo>
                  <a:pt x="225" y="1684"/>
                </a:moveTo>
                <a:lnTo>
                  <a:pt x="652" y="0"/>
                </a:lnTo>
                <a:lnTo>
                  <a:pt x="411" y="0"/>
                </a:lnTo>
                <a:lnTo>
                  <a:pt x="0" y="1627"/>
                </a:lnTo>
                <a:lnTo>
                  <a:pt x="219" y="1681"/>
                </a:lnTo>
                <a:lnTo>
                  <a:pt x="225" y="168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</p:sp>
      <p:sp>
        <p:nvSpPr>
          <p:cNvPr id="63" name="Freeform 12">
            <a:extLst>
              <a:ext uri="{FF2B5EF4-FFF2-40B4-BE49-F238E27FC236}">
                <a16:creationId xmlns:a16="http://schemas.microsoft.com/office/drawing/2014/main" id="{8A8B2820-6B8F-4C19-BFC5-D28EE44E5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457487" y="2587625"/>
            <a:ext cx="2693987" cy="4270375"/>
          </a:xfrm>
          <a:custGeom>
            <a:avLst/>
            <a:gdLst/>
            <a:ahLst/>
            <a:cxnLst/>
            <a:rect l="0" t="0" r="r" b="b"/>
            <a:pathLst>
              <a:path w="1697" h="2693">
                <a:moveTo>
                  <a:pt x="0" y="0"/>
                </a:moveTo>
                <a:lnTo>
                  <a:pt x="1622" y="2693"/>
                </a:lnTo>
                <a:lnTo>
                  <a:pt x="1697" y="2693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</p:sp>
      <p:sp>
        <p:nvSpPr>
          <p:cNvPr id="64" name="Freeform: Shape 32">
            <a:extLst>
              <a:ext uri="{FF2B5EF4-FFF2-40B4-BE49-F238E27FC236}">
                <a16:creationId xmlns:a16="http://schemas.microsoft.com/office/drawing/2014/main" id="{DCA45AB7-441E-40A8-A98B-557D68F48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" y="2692400"/>
            <a:ext cx="2713324" cy="3390788"/>
          </a:xfrm>
          <a:custGeom>
            <a:avLst/>
            <a:gdLst>
              <a:gd name="connsiteX0" fmla="*/ 0 w 2713324"/>
              <a:gd name="connsiteY0" fmla="*/ 0 h 3390788"/>
              <a:gd name="connsiteX1" fmla="*/ 4763 w 2713324"/>
              <a:gd name="connsiteY1" fmla="*/ 4763 h 3390788"/>
              <a:gd name="connsiteX2" fmla="*/ 2713324 w 2713324"/>
              <a:gd name="connsiteY2" fmla="*/ 3390788 h 3390788"/>
              <a:gd name="connsiteX3" fmla="*/ 2713324 w 2713324"/>
              <a:gd name="connsiteY3" fmla="*/ 2368619 h 3390788"/>
              <a:gd name="connsiteX4" fmla="*/ 357188 w 2713324"/>
              <a:gd name="connsiteY4" fmla="*/ 90488 h 339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3324" h="3390788">
                <a:moveTo>
                  <a:pt x="0" y="0"/>
                </a:moveTo>
                <a:lnTo>
                  <a:pt x="4763" y="4763"/>
                </a:lnTo>
                <a:lnTo>
                  <a:pt x="2713324" y="3390788"/>
                </a:lnTo>
                <a:lnTo>
                  <a:pt x="2713324" y="2368619"/>
                </a:lnTo>
                <a:lnTo>
                  <a:pt x="357188" y="9048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sp>
        <p:nvSpPr>
          <p:cNvPr id="65" name="Freeform: Shape 34">
            <a:extLst>
              <a:ext uri="{FF2B5EF4-FFF2-40B4-BE49-F238E27FC236}">
                <a16:creationId xmlns:a16="http://schemas.microsoft.com/office/drawing/2014/main" id="{5F516030-4F00-4C48-AD93-91EFA17A1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2582863"/>
            <a:ext cx="3151474" cy="4275137"/>
          </a:xfrm>
          <a:custGeom>
            <a:avLst/>
            <a:gdLst>
              <a:gd name="connsiteX0" fmla="*/ 0 w 3151474"/>
              <a:gd name="connsiteY0" fmla="*/ 0 h 4275137"/>
              <a:gd name="connsiteX1" fmla="*/ 0 w 3151474"/>
              <a:gd name="connsiteY1" fmla="*/ 4757 h 4275137"/>
              <a:gd name="connsiteX2" fmla="*/ 2693987 w 3151474"/>
              <a:gd name="connsiteY2" fmla="*/ 4275137 h 4275137"/>
              <a:gd name="connsiteX3" fmla="*/ 3151474 w 3151474"/>
              <a:gd name="connsiteY3" fmla="*/ 4275137 h 4275137"/>
              <a:gd name="connsiteX4" fmla="*/ 3151474 w 3151474"/>
              <a:gd name="connsiteY4" fmla="*/ 3714295 h 4275137"/>
              <a:gd name="connsiteX5" fmla="*/ 419100 w 3151474"/>
              <a:gd name="connsiteY5" fmla="*/ 176017 h 4275137"/>
              <a:gd name="connsiteX6" fmla="*/ 361950 w 3151474"/>
              <a:gd name="connsiteY6" fmla="*/ 95144 h 4275137"/>
              <a:gd name="connsiteX7" fmla="*/ 357188 w 3151474"/>
              <a:gd name="connsiteY7" fmla="*/ 90387 h 42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1474" h="4275137">
                <a:moveTo>
                  <a:pt x="0" y="0"/>
                </a:moveTo>
                <a:lnTo>
                  <a:pt x="0" y="4757"/>
                </a:lnTo>
                <a:lnTo>
                  <a:pt x="2693987" y="4275137"/>
                </a:lnTo>
                <a:lnTo>
                  <a:pt x="3151474" y="4275137"/>
                </a:lnTo>
                <a:lnTo>
                  <a:pt x="3151474" y="3714295"/>
                </a:lnTo>
                <a:lnTo>
                  <a:pt x="419100" y="176017"/>
                </a:lnTo>
                <a:lnTo>
                  <a:pt x="361950" y="95144"/>
                </a:lnTo>
                <a:lnTo>
                  <a:pt x="357188" y="90387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</p:sp>
      <p:sp>
        <p:nvSpPr>
          <p:cNvPr id="66" name="Freeform: Shape 36">
            <a:extLst>
              <a:ext uri="{FF2B5EF4-FFF2-40B4-BE49-F238E27FC236}">
                <a16:creationId xmlns:a16="http://schemas.microsoft.com/office/drawing/2014/main" id="{5820085E-2582-4A95-98EE-45DFFD5C0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2697164"/>
            <a:ext cx="2706398" cy="3513899"/>
          </a:xfrm>
          <a:custGeom>
            <a:avLst/>
            <a:gdLst>
              <a:gd name="connsiteX0" fmla="*/ 0 w 2706398"/>
              <a:gd name="connsiteY0" fmla="*/ 0 h 3513899"/>
              <a:gd name="connsiteX1" fmla="*/ 2706398 w 2706398"/>
              <a:gd name="connsiteY1" fmla="*/ 3513899 h 3513899"/>
              <a:gd name="connsiteX2" fmla="*/ 2706398 w 2706398"/>
              <a:gd name="connsiteY2" fmla="*/ 3383321 h 351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6398" h="3513899">
                <a:moveTo>
                  <a:pt x="0" y="0"/>
                </a:moveTo>
                <a:lnTo>
                  <a:pt x="2706398" y="3513899"/>
                </a:lnTo>
                <a:lnTo>
                  <a:pt x="2706398" y="3383321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</p:sp>
      <p:graphicFrame>
        <p:nvGraphicFramePr>
          <p:cNvPr id="67" name="Content Placeholder 2">
            <a:extLst>
              <a:ext uri="{FF2B5EF4-FFF2-40B4-BE49-F238E27FC236}">
                <a16:creationId xmlns:a16="http://schemas.microsoft.com/office/drawing/2014/main" id="{E982260B-556E-4488-AE95-A4ECCA16F2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1736941"/>
              </p:ext>
            </p:extLst>
          </p:nvPr>
        </p:nvGraphicFramePr>
        <p:xfrm>
          <a:off x="3622530" y="2430727"/>
          <a:ext cx="7735450" cy="3556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6">
            <a:extLst>
              <a:ext uri="{FF2B5EF4-FFF2-40B4-BE49-F238E27FC236}">
                <a16:creationId xmlns:a16="http://schemas.microsoft.com/office/drawing/2014/main" id="{CF58C382-41DE-7D70-5F6B-B34B36691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15" y="3629"/>
            <a:ext cx="1382486" cy="184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24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0">
            <a:extLst>
              <a:ext uri="{FF2B5EF4-FFF2-40B4-BE49-F238E27FC236}">
                <a16:creationId xmlns:a16="http://schemas.microsoft.com/office/drawing/2014/main" id="{71092D16-14DA-4606-831F-0DB3EEECB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81806E72-5EFD-4407-B492-2EBC71FF5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BA81CA3B-9A2E-4F71-BF99-2C58BA76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D00EF4F3-D70F-44D5-A71C-69C3FA0D28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2CC930FA-FD42-4EF1-A9AB-0F9C30238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F18F276C-D13F-46CF-9880-2050C2DBF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EAB50995-FA10-4035-B16D-7D3989B2B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4CFFB1-34DD-412C-9987-108D0DF7D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706" y="685800"/>
            <a:ext cx="3386123" cy="9441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Specifications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3DF5B50-BF4C-41D2-87D0-FEC29C5C1C0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82939480"/>
              </p:ext>
            </p:extLst>
          </p:nvPr>
        </p:nvGraphicFramePr>
        <p:xfrm>
          <a:off x="1644805" y="2044390"/>
          <a:ext cx="8346543" cy="4347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304">
                  <a:extLst>
                    <a:ext uri="{9D8B030D-6E8A-4147-A177-3AD203B41FA5}">
                      <a16:colId xmlns:a16="http://schemas.microsoft.com/office/drawing/2014/main" val="3122546184"/>
                    </a:ext>
                  </a:extLst>
                </a:gridCol>
                <a:gridCol w="7574239">
                  <a:extLst>
                    <a:ext uri="{9D8B030D-6E8A-4147-A177-3AD203B41FA5}">
                      <a16:colId xmlns:a16="http://schemas.microsoft.com/office/drawing/2014/main" val="4165641076"/>
                    </a:ext>
                  </a:extLst>
                </a:gridCol>
              </a:tblGrid>
              <a:tr h="357785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en-US" sz="1100">
                          <a:effectLst/>
                        </a:rPr>
                        <a:t>#</a:t>
                      </a:r>
                    </a:p>
                  </a:txBody>
                  <a:tcPr marL="65330" marR="65330" marT="32665" marB="32665"/>
                </a:tc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endParaRPr lang="en-US" sz="1100">
                        <a:effectLst/>
                      </a:endParaRPr>
                    </a:p>
                  </a:txBody>
                  <a:tcPr marL="65330" marR="65330" marT="32665" marB="32665"/>
                </a:tc>
                <a:extLst>
                  <a:ext uri="{0D108BD9-81ED-4DB2-BD59-A6C34878D82A}">
                    <a16:rowId xmlns:a16="http://schemas.microsoft.com/office/drawing/2014/main" val="3044210024"/>
                  </a:ext>
                </a:extLst>
              </a:tr>
              <a:tr h="34861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>
                          <a:effectLst/>
                        </a:rPr>
                        <a:t>1.0  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5330" marR="65330" marT="32665" marB="3266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>
                          <a:effectLst/>
                        </a:rPr>
                        <a:t>The system shall have the ability to generate 10 watts of power from solar panels. ​</a:t>
                      </a:r>
                      <a:endParaRPr lang="en-US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5330" marR="65330" marT="32665" marB="32665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531154"/>
                  </a:ext>
                </a:extLst>
              </a:tr>
              <a:tr h="53209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>
                          <a:effectLst/>
                        </a:rPr>
                        <a:t>1.1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5330" marR="65330" marT="32665" marB="32665"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>
                          <a:effectLst/>
                        </a:rPr>
                        <a:t>The system shall have the ability to pump at least 240 gallons per hour from the micro hydro-generator.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5330" marR="65330" marT="32665" marB="32665"/>
                </a:tc>
                <a:extLst>
                  <a:ext uri="{0D108BD9-81ED-4DB2-BD59-A6C34878D82A}">
                    <a16:rowId xmlns:a16="http://schemas.microsoft.com/office/drawing/2014/main" val="3915090097"/>
                  </a:ext>
                </a:extLst>
              </a:tr>
              <a:tr h="34861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>
                          <a:effectLst/>
                        </a:rPr>
                        <a:t>1.2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5330" marR="65330" marT="32665" marB="32665"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>
                          <a:effectLst/>
                        </a:rPr>
                        <a:t>The system shall have the ability to charge a 7 amp-hour battery.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5330" marR="65330" marT="32665" marB="32665"/>
                </a:tc>
                <a:extLst>
                  <a:ext uri="{0D108BD9-81ED-4DB2-BD59-A6C34878D82A}">
                    <a16:rowId xmlns:a16="http://schemas.microsoft.com/office/drawing/2014/main" val="3596668122"/>
                  </a:ext>
                </a:extLst>
              </a:tr>
              <a:tr h="53209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>
                          <a:effectLst/>
                        </a:rPr>
                        <a:t>1.3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5330" marR="65330" marT="32665" marB="3266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>
                          <a:effectLst/>
                        </a:rPr>
                        <a:t>The system shall have the ability to control when the solar panel and the hydro-generator are operated.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5330" marR="65330" marT="32665" marB="3266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17155"/>
                  </a:ext>
                </a:extLst>
              </a:tr>
              <a:tr h="339438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>
                          <a:effectLst/>
                        </a:rPr>
                        <a:t>1.4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5330" marR="65330" marT="32665" marB="32665"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>
                          <a:effectLst/>
                        </a:rPr>
                        <a:t>The system shall be able to be remotely operated at a range of 25 meters.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5330" marR="65330" marT="32665" marB="32665"/>
                </a:tc>
                <a:extLst>
                  <a:ext uri="{0D108BD9-81ED-4DB2-BD59-A6C34878D82A}">
                    <a16:rowId xmlns:a16="http://schemas.microsoft.com/office/drawing/2014/main" val="3952935618"/>
                  </a:ext>
                </a:extLst>
              </a:tr>
              <a:tr h="541266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>
                          <a:effectLst/>
                        </a:rPr>
                        <a:t>1.5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5330" marR="65330" marT="32665" marB="3266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>
                          <a:effectLst/>
                        </a:rPr>
                        <a:t>The system shall have the ability to switch between generating power from solar panels and the hydro-generator within 5 minutes.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5330" marR="65330" marT="32665" marB="3266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369275"/>
                  </a:ext>
                </a:extLst>
              </a:tr>
              <a:tr h="57796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>
                          <a:effectLst/>
                        </a:rPr>
                        <a:t>1.6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5330" marR="65330" marT="32665" marB="3266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>
                          <a:effectLst/>
                        </a:rPr>
                        <a:t>The system shall have the ability to engage both power generation sources simultaneously at a predetermined load power threshold (6 Watts).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5330" marR="65330" marT="32665" marB="3266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762504"/>
                  </a:ext>
                </a:extLst>
              </a:tr>
              <a:tr h="357785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>
                          <a:effectLst/>
                        </a:rPr>
                        <a:t>1.7 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5330" marR="65330" marT="32665" marB="32665"/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>
                          <a:effectLst/>
                        </a:rPr>
                        <a:t>The system shall be able to be implemented into pre-existing households within 2 hours.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5330" marR="65330" marT="32665" marB="32665"/>
                </a:tc>
                <a:extLst>
                  <a:ext uri="{0D108BD9-81ED-4DB2-BD59-A6C34878D82A}">
                    <a16:rowId xmlns:a16="http://schemas.microsoft.com/office/drawing/2014/main" val="2527759014"/>
                  </a:ext>
                </a:extLst>
              </a:tr>
              <a:tr h="357785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>
                          <a:effectLst/>
                        </a:rPr>
                        <a:t>1.8​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5330" marR="65330" marT="32665" marB="32665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>
                          <a:effectLst/>
                        </a:rPr>
                        <a:t>The sensor's measuring power shall remain accurate within 0.2 Watts. 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5330" marR="65330" marT="32665" marB="32665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867887"/>
                  </a:ext>
                </a:extLst>
              </a:tr>
            </a:tbl>
          </a:graphicData>
        </a:graphic>
      </p:graphicFrame>
      <p:pic>
        <p:nvPicPr>
          <p:cNvPr id="3" name="Picture 4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1B143A39-0720-5F79-49CC-707C8A871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252725" y="287143"/>
            <a:ext cx="1975625" cy="147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82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30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52" name="Rectangle 38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7C3DD0-2785-4B3C-A7DE-8F0D0E7F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6596" y="2098589"/>
            <a:ext cx="3303306" cy="278048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/>
              <a:t>Overall block diagram</a:t>
            </a:r>
            <a:br>
              <a:rPr lang="en-US" sz="4800"/>
            </a:br>
            <a:endParaRPr lang="en-US" sz="48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714" y="-4763"/>
            <a:ext cx="5014912" cy="6862763"/>
            <a:chOff x="2928938" y="-4763"/>
            <a:chExt cx="5014912" cy="6862763"/>
          </a:xfrm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6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7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49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93" y="648931"/>
            <a:ext cx="685443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D3D3AC8C-B1C7-42E6-85DE-80F891947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25" y="1011765"/>
            <a:ext cx="6165028" cy="4546708"/>
          </a:xfrm>
          <a:prstGeom prst="rect">
            <a:avLst/>
          </a:prstGeom>
        </p:spPr>
      </p:pic>
      <p:pic>
        <p:nvPicPr>
          <p:cNvPr id="3" name="Picture 4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09ADAC5F-4866-771E-AD2D-128F93634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364237" y="603095"/>
            <a:ext cx="1975625" cy="147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75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71092D16-14DA-4606-831F-0DB3EEECB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81806E72-5EFD-4407-B492-2EBC71FF5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BA81CA3B-9A2E-4F71-BF99-2C58BA76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D00EF4F3-D70F-44D5-A71C-69C3FA0D28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2CC930FA-FD42-4EF1-A9AB-0F9C30238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F18F276C-D13F-46CF-9880-2050C2DBF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EAB50995-FA10-4035-B16D-7D3989B2B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ED1B64B-251E-446A-A285-6626C4EC0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D02B5D1-60D4-4D5B-AFD9-C986E2274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54E16489-5A93-4D86-AAAD-52DB55A81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BC99456E-7EAD-49F1-B2FE-C2C561C0B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922702DF-10E7-4320-B99B-75D2EE97F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1EFA49A8-FE55-4D51-B1C9-11F13FFB7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4C63B37C-8CEE-4A72-AFD8-3C2DBD372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31245F86-6106-4758-A825-71AC9D6F9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4CFFB1-34DD-412C-9987-108D0DF7D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800" y="-342168"/>
            <a:ext cx="2812385" cy="3723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000000"/>
                </a:solidFill>
              </a:rPr>
              <a:t>Solar Panels</a:t>
            </a:r>
          </a:p>
        </p:txBody>
      </p:sp>
      <p:sp useBgFill="1">
        <p:nvSpPr>
          <p:cNvPr id="50" name="Rounded Rectangle 16">
            <a:extLst>
              <a:ext uri="{FF2B5EF4-FFF2-40B4-BE49-F238E27FC236}">
                <a16:creationId xmlns:a16="http://schemas.microsoft.com/office/drawing/2014/main" id="{A27AE693-58E8-48BC-8ED0-568ABFEAB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1162" y="648931"/>
            <a:ext cx="6881862" cy="5231964"/>
          </a:xfrm>
          <a:prstGeom prst="roundRect">
            <a:avLst>
              <a:gd name="adj" fmla="val 4834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Content Placeholder 2">
            <a:extLst>
              <a:ext uri="{FF2B5EF4-FFF2-40B4-BE49-F238E27FC236}">
                <a16:creationId xmlns:a16="http://schemas.microsoft.com/office/drawing/2014/main" id="{3C5A4D46-2D55-4552-91F7-90FA5333CA2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17980430"/>
              </p:ext>
            </p:extLst>
          </p:nvPr>
        </p:nvGraphicFramePr>
        <p:xfrm>
          <a:off x="4941201" y="973596"/>
          <a:ext cx="6144433" cy="4584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2" name="Picture 4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FCA38AA2-A252-21E8-61BD-B26124D29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790700" y="2368704"/>
            <a:ext cx="1975625" cy="147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16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3B6BB7B-9B1D-40B2-A0FA-9D94FCB6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399" y="4562856"/>
            <a:ext cx="7413623" cy="8981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Panel comparison </a:t>
            </a: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EF263B76-D6AC-40A4-BA2E-CC8B89190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609600"/>
            <a:ext cx="7833360" cy="3633216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4EC585DB-588B-0F14-4F8D-03D74E699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34944" y="974802"/>
            <a:ext cx="1975625" cy="1479396"/>
          </a:xfrm>
          <a:prstGeom prst="rect">
            <a:avLst/>
          </a:prstGeom>
        </p:spPr>
      </p:pic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8BA269FC-369C-76CC-7EEE-E27C6611F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626" y="1548359"/>
            <a:ext cx="7631502" cy="18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94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E9D5A-6553-4D96-961F-11864ADDE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505" y="668039"/>
            <a:ext cx="8534400" cy="1507067"/>
          </a:xfrm>
        </p:spPr>
        <p:txBody>
          <a:bodyPr/>
          <a:lstStyle/>
          <a:p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Water pump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2F47361-41DF-48F8-AAB7-825805C7E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912" y="4020799"/>
            <a:ext cx="2743200" cy="2384792"/>
          </a:xfrm>
          <a:prstGeom prst="rect">
            <a:avLst/>
          </a:prstGeom>
        </p:spPr>
      </p:pic>
      <p:pic>
        <p:nvPicPr>
          <p:cNvPr id="6" name="Picture 4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CC067055-4299-EB51-5895-BF981AFD1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754530" y="844704"/>
            <a:ext cx="1975625" cy="1479396"/>
          </a:xfrm>
          <a:prstGeom prst="rect">
            <a:avLst/>
          </a:prstGeom>
        </p:spPr>
      </p:pic>
      <p:pic>
        <p:nvPicPr>
          <p:cNvPr id="7" name="Picture 7" descr="Table&#10;&#10;Description automatically generated">
            <a:extLst>
              <a:ext uri="{FF2B5EF4-FFF2-40B4-BE49-F238E27FC236}">
                <a16:creationId xmlns:a16="http://schemas.microsoft.com/office/drawing/2014/main" id="{0F0F9BAA-FCEE-B316-1CC9-E8D23925B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547" y="2125255"/>
            <a:ext cx="6506736" cy="151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52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91CFE4-F01B-4A52-BE1B-2CA612549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399" y="4562856"/>
            <a:ext cx="7413623" cy="8981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Hydro Generators</a:t>
            </a: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EF263B76-D6AC-40A4-BA2E-CC8B89190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609600"/>
            <a:ext cx="7833360" cy="3633216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575E607F-2FBD-6309-4ECE-0B2B97F67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69896" y="1095607"/>
            <a:ext cx="1975625" cy="1479396"/>
          </a:xfrm>
          <a:prstGeom prst="rect">
            <a:avLst/>
          </a:prstGeom>
        </p:spPr>
      </p:pic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6D0E9A57-ADAD-0705-2831-A6D7D6247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796" y="1580431"/>
            <a:ext cx="7171426" cy="18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422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Parallax</vt:lpstr>
      <vt:lpstr>2-Cycle Power System</vt:lpstr>
      <vt:lpstr>Motivation</vt:lpstr>
      <vt:lpstr>Goals and Objectives</vt:lpstr>
      <vt:lpstr>Specifications</vt:lpstr>
      <vt:lpstr>Overall block diagram </vt:lpstr>
      <vt:lpstr>Solar Panels</vt:lpstr>
      <vt:lpstr>Panel comparison </vt:lpstr>
      <vt:lpstr>Water pump</vt:lpstr>
      <vt:lpstr>Hydro Generators</vt:lpstr>
      <vt:lpstr>Battery comparison</vt:lpstr>
      <vt:lpstr>Charge controller</vt:lpstr>
      <vt:lpstr>High Level System Architecture</vt:lpstr>
      <vt:lpstr>FET Based Logic Circuits</vt:lpstr>
      <vt:lpstr>Power Sensing</vt:lpstr>
      <vt:lpstr>PowerPoint Presentation</vt:lpstr>
      <vt:lpstr>Power Stages</vt:lpstr>
      <vt:lpstr>PowerPoint Presentation</vt:lpstr>
      <vt:lpstr>Processing Units</vt:lpstr>
      <vt:lpstr>PCB Layout </vt:lpstr>
      <vt:lpstr>PCB Layout </vt:lpstr>
      <vt:lpstr>3D Printed Housing Assembly</vt:lpstr>
      <vt:lpstr>Physical System</vt:lpstr>
      <vt:lpstr>Software Development Language Selection</vt:lpstr>
      <vt:lpstr>PowerPoint Presentation</vt:lpstr>
      <vt:lpstr>System Controls &amp; User Influence on System</vt:lpstr>
      <vt:lpstr>Wireless Transmission of System Data</vt:lpstr>
      <vt:lpstr>Total project costs</vt:lpstr>
      <vt:lpstr>Work distribution</vt:lpstr>
      <vt:lpstr>Finalized project progress </vt:lpstr>
      <vt:lpstr>Major Project challenges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3</cp:revision>
  <dcterms:created xsi:type="dcterms:W3CDTF">2022-01-21T02:52:28Z</dcterms:created>
  <dcterms:modified xsi:type="dcterms:W3CDTF">2022-04-14T21:47:26Z</dcterms:modified>
</cp:coreProperties>
</file>